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compatMode="1" strictFirstAndLastChars="0" saveSubsetFonts="1" autoCompressPictures="0">
  <p:sldMasterIdLst>
    <p:sldMasterId id="2147483654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3" r:id="rId3"/>
    <p:sldId id="284" r:id="rId4"/>
    <p:sldId id="261" r:id="rId5"/>
    <p:sldId id="262" r:id="rId6"/>
    <p:sldId id="264" r:id="rId7"/>
    <p:sldId id="265" r:id="rId8"/>
    <p:sldId id="259" r:id="rId9"/>
    <p:sldId id="263" r:id="rId10"/>
    <p:sldId id="267" r:id="rId11"/>
    <p:sldId id="266" r:id="rId12"/>
    <p:sldId id="343" r:id="rId13"/>
    <p:sldId id="345" r:id="rId14"/>
    <p:sldId id="344" r:id="rId15"/>
    <p:sldId id="353" r:id="rId16"/>
    <p:sldId id="352" r:id="rId17"/>
    <p:sldId id="349" r:id="rId18"/>
    <p:sldId id="358" r:id="rId19"/>
    <p:sldId id="348" r:id="rId20"/>
    <p:sldId id="346" r:id="rId21"/>
    <p:sldId id="350" r:id="rId22"/>
    <p:sldId id="351" r:id="rId23"/>
    <p:sldId id="356" r:id="rId24"/>
    <p:sldId id="355" r:id="rId25"/>
    <p:sldId id="359" r:id="rId26"/>
    <p:sldId id="361" r:id="rId27"/>
    <p:sldId id="360" r:id="rId28"/>
    <p:sldId id="362" r:id="rId29"/>
    <p:sldId id="347" r:id="rId30"/>
    <p:sldId id="364" r:id="rId31"/>
    <p:sldId id="366" r:id="rId32"/>
    <p:sldId id="367" r:id="rId33"/>
    <p:sldId id="368" r:id="rId34"/>
    <p:sldId id="376" r:id="rId35"/>
    <p:sldId id="383" r:id="rId36"/>
    <p:sldId id="370" r:id="rId37"/>
    <p:sldId id="379" r:id="rId38"/>
    <p:sldId id="371" r:id="rId39"/>
    <p:sldId id="372" r:id="rId40"/>
    <p:sldId id="373" r:id="rId41"/>
    <p:sldId id="374" r:id="rId42"/>
    <p:sldId id="377" r:id="rId43"/>
    <p:sldId id="380" r:id="rId44"/>
    <p:sldId id="382" r:id="rId45"/>
    <p:sldId id="375" r:id="rId46"/>
    <p:sldId id="378" r:id="rId47"/>
    <p:sldId id="384" r:id="rId48"/>
    <p:sldId id="385" r:id="rId49"/>
    <p:sldId id="386" r:id="rId50"/>
    <p:sldId id="387" r:id="rId51"/>
    <p:sldId id="365" r:id="rId52"/>
    <p:sldId id="388" r:id="rId53"/>
    <p:sldId id="389" r:id="rId54"/>
    <p:sldId id="390" r:id="rId55"/>
    <p:sldId id="391" r:id="rId56"/>
    <p:sldId id="314" r:id="rId57"/>
  </p:sldIdLst>
  <p:sldSz cx="9144000" cy="6858000" type="screen4x3"/>
  <p:notesSz cx="6864350" cy="9150350"/>
  <p:defaultTextStyle>
    <a:defPPr>
      <a:defRPr lang="en-US"/>
    </a:defPPr>
    <a:lvl1pPr algn="l" rtl="0" eaLnBrk="0" fontAlgn="base" hangingPunct="0">
      <a:spcBef>
        <a:spcPct val="0"/>
      </a:spcBef>
      <a:spcAft>
        <a:spcPct val="10000"/>
      </a:spcAft>
      <a:buClr>
        <a:srgbClr val="003366"/>
      </a:buClr>
      <a:buSzPct val="85000"/>
      <a:buFont typeface="ZapfDingbats" pitchFamily="82" charset="2"/>
      <a:defRPr sz="2600" kern="1200">
        <a:solidFill>
          <a:srgbClr val="800000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10000"/>
      </a:spcAft>
      <a:buClr>
        <a:srgbClr val="003366"/>
      </a:buClr>
      <a:buSzPct val="85000"/>
      <a:buFont typeface="ZapfDingbats" pitchFamily="82" charset="2"/>
      <a:defRPr sz="2600" kern="1200">
        <a:solidFill>
          <a:srgbClr val="800000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10000"/>
      </a:spcAft>
      <a:buClr>
        <a:srgbClr val="003366"/>
      </a:buClr>
      <a:buSzPct val="85000"/>
      <a:buFont typeface="ZapfDingbats" pitchFamily="82" charset="2"/>
      <a:defRPr sz="2600" kern="1200">
        <a:solidFill>
          <a:srgbClr val="800000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10000"/>
      </a:spcAft>
      <a:buClr>
        <a:srgbClr val="003366"/>
      </a:buClr>
      <a:buSzPct val="85000"/>
      <a:buFont typeface="ZapfDingbats" pitchFamily="82" charset="2"/>
      <a:defRPr sz="2600" kern="1200">
        <a:solidFill>
          <a:srgbClr val="800000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10000"/>
      </a:spcAft>
      <a:buClr>
        <a:srgbClr val="003366"/>
      </a:buClr>
      <a:buSzPct val="85000"/>
      <a:buFont typeface="ZapfDingbats" pitchFamily="82" charset="2"/>
      <a:defRPr sz="2600" kern="1200">
        <a:solidFill>
          <a:srgbClr val="800000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600" kern="1200">
        <a:solidFill>
          <a:srgbClr val="800000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600" kern="1200">
        <a:solidFill>
          <a:srgbClr val="800000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600" kern="1200">
        <a:solidFill>
          <a:srgbClr val="800000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600" kern="1200">
        <a:solidFill>
          <a:srgbClr val="800000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2">
          <p15:clr>
            <a:srgbClr val="A4A3A4"/>
          </p15:clr>
        </p15:guide>
        <p15:guide id="2" pos="216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861" autoAdjust="0"/>
    <p:restoredTop sz="90680" autoAdjust="0"/>
  </p:normalViewPr>
  <p:slideViewPr>
    <p:cSldViewPr>
      <p:cViewPr varScale="1">
        <p:scale>
          <a:sx n="115" d="100"/>
          <a:sy n="115" d="100"/>
        </p:scale>
        <p:origin x="86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-2760" y="-112"/>
      </p:cViewPr>
      <p:guideLst>
        <p:guide orient="horz" pos="2882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Rectangle 3">
            <a:extLst>
              <a:ext uri="{FF2B5EF4-FFF2-40B4-BE49-F238E27FC236}">
                <a16:creationId xmlns:a16="http://schemas.microsoft.com/office/drawing/2014/main" id="{04B52671-C2BF-6912-979C-C17625B956A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D0380A7F-08D7-55F5-B320-ECDC15CC00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2DE4BE77-2BB3-7A9F-C440-7C010C7584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2F145B-E719-7543-B5AB-8261CB86A747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37223" name="Group 7">
            <a:extLst>
              <a:ext uri="{FF2B5EF4-FFF2-40B4-BE49-F238E27FC236}">
                <a16:creationId xmlns:a16="http://schemas.microsoft.com/office/drawing/2014/main" id="{1E18181C-8367-A862-8680-512F409FACE3}"/>
              </a:ext>
            </a:extLst>
          </p:cNvPr>
          <p:cNvGrpSpPr>
            <a:grpSpLocks/>
          </p:cNvGrpSpPr>
          <p:nvPr/>
        </p:nvGrpSpPr>
        <p:grpSpPr bwMode="auto">
          <a:xfrm>
            <a:off x="50800" y="-42863"/>
            <a:ext cx="6251575" cy="427038"/>
            <a:chOff x="32" y="-27"/>
            <a:chExt cx="3938" cy="269"/>
          </a:xfrm>
        </p:grpSpPr>
        <p:sp>
          <p:nvSpPr>
            <p:cNvPr id="137224" name="Text Box 8">
              <a:extLst>
                <a:ext uri="{FF2B5EF4-FFF2-40B4-BE49-F238E27FC236}">
                  <a16:creationId xmlns:a16="http://schemas.microsoft.com/office/drawing/2014/main" id="{9638FB51-5D4D-A1B4-1C20-885DDA947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" y="-27"/>
              <a:ext cx="334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solidFill>
                    <a:schemeClr val="tx1"/>
                  </a:solidFill>
                </a:rPr>
                <a:t>Keynote Title Here</a:t>
              </a:r>
              <a:br>
                <a:rPr lang="en-US" altLang="en-US" sz="1200">
                  <a:solidFill>
                    <a:schemeClr val="tx1"/>
                  </a:solidFill>
                </a:rPr>
              </a:br>
              <a:r>
                <a:rPr lang="en-US" altLang="en-US" sz="1000">
                  <a:solidFill>
                    <a:schemeClr val="tx1"/>
                  </a:solidFill>
                </a:rPr>
                <a:t>Presented by: Keynoter Presenter Here</a:t>
              </a:r>
            </a:p>
          </p:txBody>
        </p:sp>
        <p:pic>
          <p:nvPicPr>
            <p:cNvPr id="137225" name="Picture 9">
              <a:extLst>
                <a:ext uri="{FF2B5EF4-FFF2-40B4-BE49-F238E27FC236}">
                  <a16:creationId xmlns:a16="http://schemas.microsoft.com/office/drawing/2014/main" id="{F9A7D198-D77E-B113-91EF-9B4E1E6C2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41"/>
              <a:ext cx="54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12CBD66E-14A0-85F1-6C5E-A54590B2A6C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spcAft>
                <a:spcPct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0264383D-5126-87CA-38AC-24AADDBAECE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9375" y="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59E577F8-48C3-502C-4266-5BC0545A5F94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8350" cy="3432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B970503D-3B92-86E5-3FFE-B6242C7BD94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5420778C-A1B5-C0C8-AFA7-2905CC3A4D2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9315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spcAft>
                <a:spcPct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D4922BFB-C7C2-50A4-55E0-545EF73842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9375" y="869315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fld id="{2C50AD13-C48D-0A42-9BD8-8D7E7E1209A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C6E0871-140D-AA43-1935-0C14248A6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08D32C-4281-2C44-9230-ED1B3961B9D0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307202" name="Rectangle 2">
            <a:extLst>
              <a:ext uri="{FF2B5EF4-FFF2-40B4-BE49-F238E27FC236}">
                <a16:creationId xmlns:a16="http://schemas.microsoft.com/office/drawing/2014/main" id="{0FCFE775-4831-89FC-1057-4DA538CC8FF8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03" name="Rectangle 3">
            <a:extLst>
              <a:ext uri="{FF2B5EF4-FFF2-40B4-BE49-F238E27FC236}">
                <a16:creationId xmlns:a16="http://schemas.microsoft.com/office/drawing/2014/main" id="{F73C6940-2C53-EE26-8991-1CFAF1E1FB7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Middleware is anything that’s not an app or an OS ==&gt; languages, databases, frameworks, etc.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9D7FE32-CBCC-1D02-8ACA-53F5D6B64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0EAD3-F3C3-A640-BEFF-2D8D6C7AF878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BF34B0D1-ECA9-6376-E9E0-65ADE28C19CE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4733009C-5C69-431E-767E-65FA95E3D0D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Costs and benefits, addressing unmet or partially met higher-level requirements</a:t>
            </a:r>
          </a:p>
          <a:p>
            <a:r>
              <a:rPr lang="en-US" altLang="en-US"/>
              <a:t>Quantum computing is an interesting idea, but no cheap qubit storage and retrieval yet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EAD53-115B-9547-F5C3-0DF8A3BBE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F5B06E0-00A1-C07C-DA17-EB0CA00F81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22E97704-03DD-9936-112D-A3D63DDFE4C3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151E6469-B4C3-FDB4-27FA-1B4F6B3CE23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Electronic numerical integrator and calculator – Univ of Pennsylvania</a:t>
            </a:r>
          </a:p>
          <a:p>
            <a:r>
              <a:rPr lang="en-US" b="0" i="0" u="none" strike="noStrike" dirty="0">
                <a:solidFill>
                  <a:srgbClr val="545D7E"/>
                </a:solidFill>
                <a:effectLst/>
                <a:latin typeface="Google Sans"/>
              </a:rPr>
              <a:t>17,000 vacuum tubes, 70,000 resistors, and 10,000 capacitors</a:t>
            </a:r>
          </a:p>
          <a:p>
            <a:r>
              <a:rPr lang="en-US" b="0" i="0" u="none" strike="noStrike" dirty="0">
                <a:solidFill>
                  <a:srgbClr val="545D7E"/>
                </a:solidFill>
                <a:effectLst/>
                <a:latin typeface="Google Sans"/>
              </a:rPr>
              <a:t>50-by-30-foot basement space</a:t>
            </a:r>
          </a:p>
          <a:p>
            <a:r>
              <a:rPr lang="en-US" altLang="en-US" b="0" i="0" u="none" strike="noStrike" dirty="0">
                <a:solidFill>
                  <a:srgbClr val="545D7E"/>
                </a:solidFill>
                <a:effectLst/>
                <a:latin typeface="Google Sans"/>
              </a:rPr>
              <a:t>5000 additions per second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7246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C87A-2A84-61AA-80F7-F5A3D234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DBDA61-B060-A582-AD52-9CCFB6475F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44F75498-C692-2343-386B-60E8F9B9AE05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D652D915-C349-D7D7-3319-02C5711020A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3320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C5B6A-802B-CFC4-E7E2-F63B68E1F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4EA6FC4-DFF1-B336-55BE-987CFA74C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45E6EDCB-F058-CC2C-FE85-E95A9FF5573E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CABB1059-D2F7-ADBF-C508-967A6AF5570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388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060E6-CAD1-BE4F-23ED-F8650C557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37E0A01-3C27-CA81-5107-40565992FF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0EAD3-F3C3-A640-BEFF-2D8D6C7AF878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57F9E674-73FF-29F7-5045-B1D00A280CCD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33806311-BAE6-67A7-B713-20914DD80C8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Costs and benefits, addressing unmet or partially met higher-level requirements</a:t>
            </a:r>
          </a:p>
          <a:p>
            <a:r>
              <a:rPr lang="en-US" altLang="en-US"/>
              <a:t>Quantum computing is an interesting idea, but no cheap qubit storage and retrieval yet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8853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069FC-0DBA-1CFE-0A40-A6EEF4CD7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817BE76-17A6-B7A3-6FB0-BB1A6AD1AF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0EAD3-F3C3-A640-BEFF-2D8D6C7AF878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9826023F-C2E3-FFE3-B866-7C3508C0E778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CB84B7A9-65B5-476E-B534-52CA8A82ABE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Costs and benefits, addressing unmet or partially met higher-level requirements</a:t>
            </a:r>
          </a:p>
          <a:p>
            <a:r>
              <a:rPr lang="en-US" altLang="en-US"/>
              <a:t>Quantum computing is an interesting idea, but no cheap qubit storage and retrieval yet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434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AB539-AF30-6A57-B6B8-7527F5E1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5F9B2F8-7107-DE68-9090-179877ED54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75EDD3-2805-DB45-B9E1-2BDF2DB50361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309250" name="Rectangle 2">
            <a:extLst>
              <a:ext uri="{FF2B5EF4-FFF2-40B4-BE49-F238E27FC236}">
                <a16:creationId xmlns:a16="http://schemas.microsoft.com/office/drawing/2014/main" id="{7DF23A80-11CD-5FB6-A76B-0044365DE8ED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D2B7B687-F792-CC02-C9FE-479F3244C92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Middleware is anything that’s not an app or an OS ==&gt; languages, databases, frameworks, etc.</a:t>
            </a:r>
          </a:p>
        </p:txBody>
      </p:sp>
    </p:spTree>
    <p:extLst>
      <p:ext uri="{BB962C8B-B14F-4D97-AF65-F5344CB8AC3E}">
        <p14:creationId xmlns:p14="http://schemas.microsoft.com/office/powerpoint/2010/main" val="652984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34061-E134-7A97-873E-83B65A78C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1293DBB-7DFC-AD10-F48A-34B9E72F08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53107BE5-1D5A-4DA4-9271-DA350DA624DA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95EE3A8F-9D0E-F5D0-3747-19D4FAE486E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3214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1C7D9-9982-DB10-761F-E87A7169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9FFFF54-728E-406B-3980-D26CE1EBB9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F2A923FA-C673-DCF1-87DE-94D8A8B820B0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E48A0A4D-CF95-999A-4B44-9DBE7B9DEC5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263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905A3-EE67-2FE6-A260-A3CDC6297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1E11E49-35B1-68FD-9393-176B83F6FF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0EAD3-F3C3-A640-BEFF-2D8D6C7AF87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6AD26164-A3D7-5D80-20E1-8C2DEDB6F9FD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ADB1690F-A075-8E8A-9E98-81C1E2CECE8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Costs and benefits, addressing unmet or partially met higher-level requirements</a:t>
            </a:r>
          </a:p>
          <a:p>
            <a:r>
              <a:rPr lang="en-US" altLang="en-US"/>
              <a:t>Quantum computing is an interesting idea, but no cheap qubit storage and retrieval yet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8545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BEEE68F-E1C3-5B49-046C-006381775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75EDD3-2805-DB45-B9E1-2BDF2DB50361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309250" name="Rectangle 2">
            <a:extLst>
              <a:ext uri="{FF2B5EF4-FFF2-40B4-BE49-F238E27FC236}">
                <a16:creationId xmlns:a16="http://schemas.microsoft.com/office/drawing/2014/main" id="{82BB9BBB-58A8-B6D2-BA96-CE47997E671D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2A2B831E-1475-3B54-DF43-3EA903C4FB7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Middleware is anything that’s not an app or an OS ==&gt; languages, databases, frameworks, etc.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E917-5598-B1AF-F4CB-83075487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427DAD8-553B-31BF-3C41-EBFCB5B006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EB68C752-60E4-612B-1D51-CC4C7C0BF81F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686E9DEB-4228-F07F-5490-E3A3FF1CE08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2441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0C36-CEE8-77FE-16EE-486CC1301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4FE5FFD-B2FD-FD36-7196-8DB2804B2A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F9720F9D-E32A-2C02-3984-960CED60461E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98FB7917-2724-9BF1-A628-61C602F702B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7282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B8C60-E1BE-7E2C-5ACD-4E62AE027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47506A3-58B0-F7C4-ADB1-8B114B208A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CE2D3B57-DB49-FA90-254A-4E89C36285E4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B98D1C68-9913-4DAB-8D3E-6BA1D7D5544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4967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8CA0-C778-73D6-85F1-BDE6C9636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198B0F3-15EF-6FAE-B2AB-8C14425687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19D67198-0988-7662-A5D2-2D3DB4485904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469459EF-92BB-3ED5-2263-F69CC34ED25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63282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0225A-C5A1-DB16-F6A0-B43B58098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B898EC6-6C14-277F-C4C3-9E83ED1347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DA6E8190-9224-66F0-E78D-E0BC3A486D5D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8E1F2392-DF91-D2C4-3263-B2852CE2610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9136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CDCCC-A81D-D1D3-34DE-9EC62648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BA1B5CD-65FE-1C6A-521E-C71FE8B55E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75EDD3-2805-DB45-B9E1-2BDF2DB5036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309250" name="Rectangle 2">
            <a:extLst>
              <a:ext uri="{FF2B5EF4-FFF2-40B4-BE49-F238E27FC236}">
                <a16:creationId xmlns:a16="http://schemas.microsoft.com/office/drawing/2014/main" id="{90176003-C877-4D48-C058-8D7357AEEE5C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BE110A44-2C9F-9252-47BA-BECBF7D88CA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Middleware is anything that’s not an app or an OS ==&gt; languages, databases, frameworks, etc.</a:t>
            </a:r>
          </a:p>
        </p:txBody>
      </p:sp>
    </p:spTree>
    <p:extLst>
      <p:ext uri="{BB962C8B-B14F-4D97-AF65-F5344CB8AC3E}">
        <p14:creationId xmlns:p14="http://schemas.microsoft.com/office/powerpoint/2010/main" val="1688080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AA92E-FAD2-C1ED-2362-BCF03784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1B0B123-5F63-2DA7-94E5-E8500D2AF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5A6A9C3E-BD16-CE47-01EA-F0B4A7198294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CC7FDECB-F7D6-5BA0-754E-B3B61339906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1443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A6143-9BA9-49A2-54CB-CDE6573F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B07329F-3F14-09A4-FAA9-5D99806E8A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8ACB40AF-D445-5C26-2E8D-6DCFF0B7F0B6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1783A64E-1C8F-A833-CB26-CB2FCC95CBB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3045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54E1F-46F1-6580-8D72-538F38416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A0BD72F-E7AE-26F8-0DF4-BCC88EE7F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0EAD3-F3C3-A640-BEFF-2D8D6C7AF878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BADC91B1-5134-C5CB-8D16-15F09D839BFD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4517A74C-AF1B-4E46-A2A9-55581B4F0C4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Costs and benefits, addressing unmet or partially met higher-level requirements</a:t>
            </a:r>
          </a:p>
          <a:p>
            <a:r>
              <a:rPr lang="en-US" altLang="en-US"/>
              <a:t>Quantum computing is an interesting idea, but no cheap qubit storage and retrieval yet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8814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B6AB7-46B3-069B-6263-DE0BAED4F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42E456C-994E-BA1C-7F47-231A469CF6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75EDD3-2805-DB45-B9E1-2BDF2DB50361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309250" name="Rectangle 2">
            <a:extLst>
              <a:ext uri="{FF2B5EF4-FFF2-40B4-BE49-F238E27FC236}">
                <a16:creationId xmlns:a16="http://schemas.microsoft.com/office/drawing/2014/main" id="{55F1C93A-590D-A5F1-7F02-E5ED80D8FCCA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46F5A5A4-B87D-CBBA-B6F5-4F2504F2973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Middleware is anything that’s not an app or an OS ==&gt; languages, databases, frameworks, etc.</a:t>
            </a:r>
          </a:p>
        </p:txBody>
      </p:sp>
    </p:spTree>
    <p:extLst>
      <p:ext uri="{BB962C8B-B14F-4D97-AF65-F5344CB8AC3E}">
        <p14:creationId xmlns:p14="http://schemas.microsoft.com/office/powerpoint/2010/main" val="1584966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E6E677-4956-DEF3-6FB1-2F9C40A68F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98F6E3-BA77-CB44-A5EB-5437B9B0B573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59074" name="Rectangle 2">
            <a:extLst>
              <a:ext uri="{FF2B5EF4-FFF2-40B4-BE49-F238E27FC236}">
                <a16:creationId xmlns:a16="http://schemas.microsoft.com/office/drawing/2014/main" id="{B51004F5-0313-07B3-DBCE-3E5D34636F9D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5" name="Rectangle 3">
            <a:extLst>
              <a:ext uri="{FF2B5EF4-FFF2-40B4-BE49-F238E27FC236}">
                <a16:creationId xmlns:a16="http://schemas.microsoft.com/office/drawing/2014/main" id="{274AC51C-6887-F3F6-D8A0-D2F8A4871A6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DAT drove a change in processor design to support VM, but did not drive a change in circuit design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AA049-6024-AF08-BFB7-1F39BBEA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2FE8DD1-1B78-C6A5-4979-28A3079499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4B37F795-C679-BD33-C4C9-64547CB56247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4FFB93CC-E7DE-BCA1-3448-DB0A01692D9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0234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AEB2-8A30-9425-C2A7-82DD59C6B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238C841-1C66-1B9B-5024-4C47BDE8F9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D31B2-D59E-174D-B12B-38BE7084DA8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4092F857-62BD-6B82-4556-6779F02DA04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4588" y="685800"/>
            <a:ext cx="4575175" cy="3432175"/>
          </a:xfrm>
          <a:ln/>
        </p:spPr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BE0204EB-98E1-203B-D14B-8F955E308D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Fed from developments in lowest and highest levels</a:t>
            </a:r>
          </a:p>
          <a:p>
            <a:r>
              <a:rPr lang="en-US" altLang="en-US"/>
              <a:t>Even if you don’t remember the past, you are condemned to repeat it…</a:t>
            </a:r>
          </a:p>
          <a:p>
            <a:r>
              <a:rPr lang="en-US" altLang="en-US"/>
              <a:t>What is the cycle time?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4466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9D7E6-D825-F334-7D91-35AC76E7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62B7764-80AC-9B9C-AEE5-B012C907D3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752834A6-C715-9BD0-AE16-58FB40E5A39E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48C453E5-FEE2-7C9A-2610-C0697DF7B94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318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D52FF-37BF-9BDE-6A5F-4CBCD43AA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B6D16A7-4937-4294-90C2-246BA96BE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0EAD3-F3C3-A640-BEFF-2D8D6C7AF878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6864090D-2967-2F4B-6DB8-6D6CDFD7DFF9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F7152BA6-26B6-D58F-8EFF-CE1A678A224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Costs and benefits, addressing unmet or partially met higher-level requirements</a:t>
            </a:r>
          </a:p>
          <a:p>
            <a:r>
              <a:rPr lang="en-US" altLang="en-US"/>
              <a:t>Quantum computing is an interesting idea, but no cheap qubit storage and retrieval yet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7376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C82F7-48D4-33A5-E85D-8264B047D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5FB3AC1-D6E3-C631-F84B-B7F7D5DDEF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D31B2-D59E-174D-B12B-38BE7084DA8C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2E62F3C4-9523-5933-4A17-E7E8301BBC6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4588" y="685800"/>
            <a:ext cx="4575175" cy="3432175"/>
          </a:xfrm>
          <a:ln/>
        </p:spPr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52D0F618-4F33-00B8-8755-E5D47E6DF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Fed from developments in lowest and highest levels</a:t>
            </a:r>
          </a:p>
          <a:p>
            <a:r>
              <a:rPr lang="en-US" altLang="en-US"/>
              <a:t>Even if you don’t remember the past, you are condemned to repeat it…</a:t>
            </a:r>
          </a:p>
          <a:p>
            <a:r>
              <a:rPr lang="en-US" altLang="en-US"/>
              <a:t>What is the cycle time?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026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8A3CC-D366-5B78-4EDA-CCFC22E4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D25B408-609C-ABD2-C538-8E6E962C5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2910D3E6-13AE-E251-F2CA-4FFF969EBF75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24DAAFC9-3335-424F-D51F-55C0290BFE2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1901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339FC-CA42-E9A0-DBA5-D245A7281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AAAA483-EEBF-4A4D-D5AF-EAC35F6B9E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ADA35BB3-1E02-01D1-C4EB-3776E020B67C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A6E22DEE-2662-6137-B54B-772480743FD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3768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E2E1F-E5D1-A5D4-3EB1-7E967D1AF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99001B4-B471-38AC-D51F-89A219FB8A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C19625AA-7284-619E-2231-8447B9E1D04D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6FE3C4F2-8A30-3E94-9876-B82EBEF137F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4129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7B614-F88B-4F12-1AEB-B924318C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48ADAA8-7B3D-FE59-9FEE-540A35C88B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F36A9784-D704-9D4C-270E-F2C81EC5099D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65320D9C-E601-D373-D147-6ED1F9D8D64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32192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A78DE-798D-ADCC-3E30-82A38F8D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4035754-364B-70E2-FE2E-1F445E8E28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4E14CC61-3F62-5A70-DE38-017BEA0F65C6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4B3F4EFC-2C55-1399-1926-F381CEB30A0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2799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E7B2CBB-C2BB-0B92-C748-29DD856757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73D0D-43C4-7945-AC6B-857FBE374AB2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61122" name="Rectangle 2">
            <a:extLst>
              <a:ext uri="{FF2B5EF4-FFF2-40B4-BE49-F238E27FC236}">
                <a16:creationId xmlns:a16="http://schemas.microsoft.com/office/drawing/2014/main" id="{FE198040-7092-AD66-09E8-AF050CE966B2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1123" name="Rectangle 3">
            <a:extLst>
              <a:ext uri="{FF2B5EF4-FFF2-40B4-BE49-F238E27FC236}">
                <a16:creationId xmlns:a16="http://schemas.microsoft.com/office/drawing/2014/main" id="{2ABAF28B-5B58-57D4-8B45-194B921654F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Single-ship, reprogrammable devices enabled completely new products to be imagined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8B1A1-AE97-D55C-D927-9585CD16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96725E0-888C-0156-1831-42AABD286C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2828365F-4758-9049-EEEE-23B92D648A25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8450CCD3-4C1B-4088-5670-B691C089146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2474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721E6-95DE-A42B-4B5F-A1E8BAC7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F4A1930-5D96-6A24-90AB-C54B8AE18D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4D10834F-2A0B-B785-D384-A046713AAE77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8A5C4D92-B18B-4DFE-D882-63CB3E6183F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2895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A7C72-AC66-840E-8A52-C1138659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09B9F1D-4387-A45F-9F48-B550E6AD4C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5CF00F39-877A-EB8B-356D-EEAB68296B16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A801422A-1FE2-2934-1229-E330DE07A34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1295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7490D-463F-7206-CF4E-47CDC2550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D827630-229D-D3E4-D85D-07EE5B07E3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56411EC7-2082-279D-659C-5F1D5F83A928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6E861890-0209-5DC9-E16F-EAA4823989F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19142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11FD-0356-7B26-A088-C0F63F0C9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1DD9A0A-FFFF-A562-0AFB-1823A585E8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7E879ACB-B564-7A37-FA6E-23609E11B5D6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9015E639-96A0-DF3B-6B04-4EEAD71759C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85439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7DA25-260C-F8F6-A064-ED1D9A906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6621A5F-5ECC-9751-2CB6-DAD0431AE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C8C5E946-9675-2B84-3263-8205B158AEC1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7298E6FD-4695-D374-76C9-A3903B195C5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05799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A364E-8069-185A-0EAB-25A35163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6D8A85D-65B3-AE05-B4B8-9FF7D59C7D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FACF922F-7BAF-5118-013B-87BB5D2720E1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6C046CFF-B12A-C6CC-4296-97588A09900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83264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2B09C-49DF-0799-9E57-4D916EC56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E796D08-66F8-29F7-68F1-AB806F271A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7BAEDC9E-81F6-4FE7-A092-9AB7FFFBCB02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1B6EFA74-8A40-4AD4-3732-3F7C92AD6C7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7656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9BFA5-0CE1-9732-236F-D647F2105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D3FE8B7-D418-CCF1-1FAF-CB7F790419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65927527-6B81-417F-1D3A-FCA090D6431E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F38E1FE4-F6C7-FE79-F94D-B0A309CCE10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3138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6DDEF-9F27-6B35-58D6-8046BD1DC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2479C0C-1328-B720-42A5-CEB4E35BC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1D513A2A-532B-7B28-FA75-C49E8EC58EA0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94615B6A-969E-720E-63BB-E76B5468346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4945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EE839F7-3D9D-5A19-1C68-38C8CC7259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10EA3-3182-C741-91D3-AFA662183AC2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66242" name="Rectangle 2">
            <a:extLst>
              <a:ext uri="{FF2B5EF4-FFF2-40B4-BE49-F238E27FC236}">
                <a16:creationId xmlns:a16="http://schemas.microsoft.com/office/drawing/2014/main" id="{6EB68173-BD31-0015-1B15-E05A6614314D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43" name="Rectangle 3">
            <a:extLst>
              <a:ext uri="{FF2B5EF4-FFF2-40B4-BE49-F238E27FC236}">
                <a16:creationId xmlns:a16="http://schemas.microsoft.com/office/drawing/2014/main" id="{A7AF036F-77AD-145B-CE06-22DD343AEEF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Look downstream in the supply chain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ECAE3-72C0-7BA2-2666-BCF8780DE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18FF0F6-288D-EA25-815E-F0426B369D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9F075183-70DA-F261-DE76-9790C1E732AC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88EDC18A-7107-2E37-C1EA-15ED1A4CFD3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267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8FC1C-13C5-4CE9-7C27-4F7F60544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C953A3F-1F12-027D-045D-D49A2533C2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AD5ED9BE-82F4-E653-01A2-42582DA49069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F55F2486-140E-7AB6-AE5F-454D6CC1E18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79226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B777A-4FD3-D5F1-C269-863A0687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B116271-C70D-B783-69C0-75C04854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D31B2-D59E-174D-B12B-38BE7084DA8C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46EDF00D-D995-97E1-6D95-B82FE94B889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4588" y="685800"/>
            <a:ext cx="4575175" cy="3432175"/>
          </a:xfrm>
          <a:ln/>
        </p:spPr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541AF97A-16B4-D655-5065-D1D98ECD0F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Fed from developments in lowest and highest levels</a:t>
            </a:r>
          </a:p>
          <a:p>
            <a:r>
              <a:rPr lang="en-US" altLang="en-US"/>
              <a:t>Even if you don’t remember the past, you are condemned to repeat it…</a:t>
            </a:r>
          </a:p>
          <a:p>
            <a:r>
              <a:rPr lang="en-US" altLang="en-US"/>
              <a:t>What is the cycle time?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69540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D3901-715A-303A-B608-8AE6805C4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9CD3E44-EA8D-A8E7-944B-CA81E814D0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DEC74254-F387-9A84-E750-4AF9B2CBF057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DE1A26A2-8CAF-900D-C6B9-185566F1823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02836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9A954-5F98-BB96-E2A2-25E04ECDA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1C0A705-46FC-3ED5-7330-17E0EEC31F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BDFB7-7D94-304D-9F4C-F4293EE53796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399FED03-4A3B-67BA-BB55-9B75F765921C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2025AE30-D6D6-7BCF-D23C-03366661E68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2000 tubes, </a:t>
            </a:r>
            <a:r>
              <a:rPr lang="en-US" altLang="en-US" dirty="0" err="1"/>
              <a:t>bcd</a:t>
            </a:r>
            <a:r>
              <a:rPr lang="en-US" altLang="en-US" dirty="0"/>
              <a:t> arithmetic, magnetic drum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49994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31D7FA0-DF63-7CCD-D624-631C6EBF64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029DC-0230-0F41-9248-79C58EB8553B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372738" name="Rectangle 2">
            <a:extLst>
              <a:ext uri="{FF2B5EF4-FFF2-40B4-BE49-F238E27FC236}">
                <a16:creationId xmlns:a16="http://schemas.microsoft.com/office/drawing/2014/main" id="{724BED03-4B44-04A8-5625-17175472088F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2739" name="Rectangle 3">
            <a:extLst>
              <a:ext uri="{FF2B5EF4-FFF2-40B4-BE49-F238E27FC236}">
                <a16:creationId xmlns:a16="http://schemas.microsoft.com/office/drawing/2014/main" id="{1C080009-A550-CD1F-7CF4-33FBF32E650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BD0468D-7DCF-D090-1D0B-2E12A8894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C53809-6930-8E46-8352-16DA119FE10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FA108344-25D0-0D67-9C77-FA171B5A1169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CCD9DD86-194F-0D74-13AB-AAF0F6C74C2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Riding Moores Law is not a disruptive change</a:t>
            </a:r>
          </a:p>
          <a:p>
            <a:r>
              <a:rPr lang="en-US" altLang="en-US"/>
              <a:t>Look backwards in time to a previous incarnation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8BBA6BB-EDD3-33A2-175C-D5A63E8E3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D31B2-D59E-174D-B12B-38BE7084DA8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9EAABFE7-4594-1B39-F487-561A99AFF0E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4588" y="685800"/>
            <a:ext cx="4575175" cy="3432175"/>
          </a:xfrm>
          <a:ln/>
        </p:spPr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F8A1C294-C6B6-8931-2CC4-B7823C321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Fed from developments in lowest and highest levels</a:t>
            </a:r>
          </a:p>
          <a:p>
            <a:r>
              <a:rPr lang="en-US" altLang="en-US"/>
              <a:t>Even if you don’t remember the past, you are condemned to repeat it…</a:t>
            </a:r>
          </a:p>
          <a:p>
            <a:r>
              <a:rPr lang="en-US" altLang="en-US"/>
              <a:t>What is the cycle time?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65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027B2B9-0B45-FB28-DD93-4BE91B4E32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B2119B-7AF7-054F-9590-F138CD648CF0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63170" name="Rectangle 2">
            <a:extLst>
              <a:ext uri="{FF2B5EF4-FFF2-40B4-BE49-F238E27FC236}">
                <a16:creationId xmlns:a16="http://schemas.microsoft.com/office/drawing/2014/main" id="{E10913C0-DB63-C285-6DDD-167DDD6808C7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3171" name="Rectangle 3">
            <a:extLst>
              <a:ext uri="{FF2B5EF4-FFF2-40B4-BE49-F238E27FC236}">
                <a16:creationId xmlns:a16="http://schemas.microsoft.com/office/drawing/2014/main" id="{B1AFAA09-D14F-CFCF-5523-668F8EF5E13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Turns in about a 20-year cycle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11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1896C48-9501-F68A-CB12-E48399DFF8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B1D4FE-C796-C148-93F5-31369A220FCE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16A5392B-D14D-3344-43F0-E06FD2C1E9FF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5175" cy="3432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74256601-2176-FD25-C067-25EE71C3BA1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5988" y="4346575"/>
            <a:ext cx="5032375" cy="4117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Analyze costs and benefits, addressing unmet or partially met higher-level requirements</a:t>
            </a:r>
          </a:p>
          <a:p>
            <a:r>
              <a:rPr lang="en-US" altLang="en-US"/>
              <a:t>GaAs, SOS couldn’t make the  mainstream cut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rgbClr val="0E3467"/>
            </a:gs>
            <a:gs pos="100000">
              <a:srgbClr val="0E3467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24" name="Rectangle 300">
            <a:extLst>
              <a:ext uri="{FF2B5EF4-FFF2-40B4-BE49-F238E27FC236}">
                <a16:creationId xmlns:a16="http://schemas.microsoft.com/office/drawing/2014/main" id="{836DA3B5-BF0D-A098-84F2-9172A66D7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447800"/>
            <a:ext cx="7543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8A75B664-BF23-DA40-E634-3BFA07BF2C3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2743200"/>
            <a:ext cx="7239000" cy="1905000"/>
          </a:xfrm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</a:extLst>
        </p:spPr>
        <p:txBody>
          <a:bodyPr anchor="b"/>
          <a:lstStyle>
            <a:lvl1pPr>
              <a:defRPr sz="36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29029" name="Rectangle 5">
            <a:extLst>
              <a:ext uri="{FF2B5EF4-FFF2-40B4-BE49-F238E27FC236}">
                <a16:creationId xmlns:a16="http://schemas.microsoft.com/office/drawing/2014/main" id="{15B461CA-E560-E75A-EE0E-F20B2724FE6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38200" y="4876800"/>
            <a:ext cx="7239000" cy="1143000"/>
          </a:xfrm>
        </p:spPr>
        <p:txBody>
          <a:bodyPr/>
          <a:lstStyle>
            <a:lvl1pPr marL="0" indent="0">
              <a:spcBef>
                <a:spcPct val="0"/>
              </a:spcBef>
              <a:spcAft>
                <a:spcPct val="10000"/>
              </a:spcAft>
              <a:buFont typeface="Wingdings" pitchFamily="2" charset="2"/>
              <a:buNone/>
              <a:defRPr sz="26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29392" name="Rectangle 368">
            <a:extLst>
              <a:ext uri="{FF2B5EF4-FFF2-40B4-BE49-F238E27FC236}">
                <a16:creationId xmlns:a16="http://schemas.microsoft.com/office/drawing/2014/main" id="{05A2C45A-8C79-E1D8-E6C8-F2C56B6D9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1588"/>
            <a:ext cx="9140825" cy="6856412"/>
          </a:xfrm>
          <a:prstGeom prst="rect">
            <a:avLst/>
          </a:prstGeom>
          <a:noFill/>
          <a:ln w="6350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A7D3-E5B1-7B82-937A-68A11124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9CDCA-27EA-A6E7-3DB2-3FCD9C804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54A74-6DD0-C5BA-D475-EA4A6B01E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1E7C8F4-6168-C846-B719-7B946AF7806C}" type="slidenum">
              <a:rPr lang="en-US" altLang="en-US"/>
              <a:pPr/>
              <a:t>‹#›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103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EF1CE-8E7B-426C-6B6C-374255F6E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43700" y="533400"/>
            <a:ext cx="21717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AA9CF-716D-0FC6-8223-215809448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8600" y="533400"/>
            <a:ext cx="63627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CD08B-4785-750B-660D-7DA45AD6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172A32-3D69-0040-838F-5BF4676DE006}" type="slidenum">
              <a:rPr lang="en-US" altLang="en-US"/>
              <a:pPr/>
              <a:t>‹#›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4713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71ED-51B7-D144-D64E-33FABAE5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F77B-48FE-D62C-85D4-8259BE94F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250FB-63D4-09AD-6DC5-D0C3752F49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4CCF6E-4597-9447-899D-FD171B8187E9}" type="slidenum">
              <a:rPr lang="en-US" altLang="en-US"/>
              <a:pPr/>
              <a:t>‹#›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4456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7225-8452-E285-0812-D8170374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AD57D-E5C6-ABFC-21EB-ABEA24CB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0F335-5C45-78D1-7924-AE3BDCD48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F24367-5ED2-044A-ACE6-DD3F26C02E7B}" type="slidenum">
              <a:rPr lang="en-US" altLang="en-US"/>
              <a:pPr/>
              <a:t>‹#›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6762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D8F4-61F3-9639-0EA5-8C3C4047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4F002-5BBB-9BBD-1A91-2AF00FFD9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1219200"/>
            <a:ext cx="42672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9F409-63B3-C764-59C3-1F46A27C2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1B6F9-7C7A-155E-9CAF-85E7011565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013CEA-F3FF-104D-B76F-FC2435007685}" type="slidenum">
              <a:rPr lang="en-US" altLang="en-US"/>
              <a:pPr/>
              <a:t>‹#›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63438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83D3-8B38-B27D-8343-D454F72D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AEE32-B7BD-33AC-0851-BA46BB15D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A59C2-9937-ABAD-E05D-291FB8F64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F286D-2F73-CEC5-89FD-2AD8C1DB7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15CE4-C3B3-A725-334F-DD57D742A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850AA-C67F-EAC7-0CCB-1F3004E355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85A3BC6-5C2A-B440-AB90-713A659AB3F2}" type="slidenum">
              <a:rPr lang="en-US" altLang="en-US"/>
              <a:pPr/>
              <a:t>‹#›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45813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2B8D-98FC-4508-D5FA-4294FFE9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C789B-CBEB-628B-BB85-7CBF889B1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8925CA5-6064-6648-85A7-59B73602544C}" type="slidenum">
              <a:rPr lang="en-US" altLang="en-US"/>
              <a:pPr/>
              <a:t>‹#›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3277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45257-D944-9B01-03D1-294E214B8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70EE9F-2E82-5F4A-BD42-B219B7DF5B4C}" type="slidenum">
              <a:rPr lang="en-US" altLang="en-US"/>
              <a:pPr/>
              <a:t>‹#›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98814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ABBB-F93B-ABF7-C895-7F4769AD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6E364-3D50-1E25-D29C-08D4532F3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ED490-FB54-08D2-FB1E-2CFF0FA66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F284C-656B-CC6D-1E90-2F1BDBD6A9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F60743-4621-E942-81C2-8F273D44381D}" type="slidenum">
              <a:rPr lang="en-US" altLang="en-US"/>
              <a:pPr/>
              <a:t>‹#›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9114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30E8-164B-C197-82C5-90CB1BCB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78F4B9-ACB6-655F-3D6B-F4380EF5F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D3F1F-ED22-09B6-970A-312D449C4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C3798-4031-42BB-DACB-B29282406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F94285-B363-E04B-8C51-0FCFB44A9737}" type="slidenum">
              <a:rPr lang="en-US" altLang="en-US"/>
              <a:pPr/>
              <a:t>‹#›</a:t>
            </a:fld>
            <a:endParaRPr lang="en-US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34582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E3467"/>
            </a:gs>
            <a:gs pos="100000">
              <a:srgbClr val="0E3467">
                <a:gamma/>
                <a:shade val="3725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4" name="Text Box 4">
            <a:extLst>
              <a:ext uri="{FF2B5EF4-FFF2-40B4-BE49-F238E27FC236}">
                <a16:creationId xmlns:a16="http://schemas.microsoft.com/office/drawing/2014/main" id="{5A13087A-45A1-291F-1FF2-4A82A45A0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057400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rgbClr val="FFCC66"/>
              </a:solidFill>
              <a:latin typeface="Swis721 BlkCn BT" pitchFamily="34" charset="0"/>
            </a:endParaRPr>
          </a:p>
        </p:txBody>
      </p:sp>
      <p:sp>
        <p:nvSpPr>
          <p:cNvPr id="128005" name="Rectangle 5">
            <a:extLst>
              <a:ext uri="{FF2B5EF4-FFF2-40B4-BE49-F238E27FC236}">
                <a16:creationId xmlns:a16="http://schemas.microsoft.com/office/drawing/2014/main" id="{EAC7888B-AC16-EA62-92D3-803A53D91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33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8006" name="Rectangle 6">
            <a:extLst>
              <a:ext uri="{FF2B5EF4-FFF2-40B4-BE49-F238E27FC236}">
                <a16:creationId xmlns:a16="http://schemas.microsoft.com/office/drawing/2014/main" id="{3E65AF44-A7F9-056A-97D3-F09B55D82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19200"/>
            <a:ext cx="8686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8091" name="Rectangle 91">
            <a:extLst>
              <a:ext uri="{FF2B5EF4-FFF2-40B4-BE49-F238E27FC236}">
                <a16:creationId xmlns:a16="http://schemas.microsoft.com/office/drawing/2014/main" id="{0FD00D16-D406-0C76-81D7-FB834B84C63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551613"/>
            <a:ext cx="1001713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0" rIns="92075" bIns="0" numCol="1" anchor="t" anchorCtr="0" compatLnSpc="1">
            <a:prstTxWarp prst="textNoShape">
              <a:avLst/>
            </a:prstTxWarp>
          </a:bodyPr>
          <a:lstStyle>
            <a:lvl1pPr algn="r" defTabSz="917575">
              <a:spcAft>
                <a:spcPct val="0"/>
              </a:spcAft>
              <a:buClrTx/>
              <a:buSzTx/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fld id="{3238400B-C276-7541-BA33-59D71F1BCF8B}" type="slidenum">
              <a:rPr lang="en-US" altLang="en-US"/>
              <a:pPr/>
              <a:t>‹#›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128097" name="Rectangle 97">
            <a:extLst>
              <a:ext uri="{FF2B5EF4-FFF2-40B4-BE49-F238E27FC236}">
                <a16:creationId xmlns:a16="http://schemas.microsoft.com/office/drawing/2014/main" id="{EC07AC71-0E9B-CDBF-44D1-AC1EC3D31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1588"/>
            <a:ext cx="9140825" cy="6856412"/>
          </a:xfrm>
          <a:prstGeom prst="rect">
            <a:avLst/>
          </a:prstGeom>
          <a:noFill/>
          <a:ln w="6350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80000"/>
        </a:spcBef>
        <a:spcAft>
          <a:spcPct val="0"/>
        </a:spcAft>
        <a:buClr>
          <a:srgbClr val="003366"/>
        </a:buClr>
        <a:buSzPct val="85000"/>
        <a:buFont typeface="Wingdings" pitchFamily="2" charset="2"/>
        <a:buChar char="n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&gt;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CC66"/>
        </a:buClr>
        <a:buChar char="»"/>
        <a:defRPr sz="1600" kern="1200">
          <a:solidFill>
            <a:schemeClr val="bg1"/>
          </a:solidFill>
          <a:latin typeface="Swis721 BlkCn B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me.com/time/photogallery/0,29307,1956593_2029011,00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png"/><Relationship Id="rId4" Type="http://schemas.openxmlformats.org/officeDocument/2006/relationships/image" Target="../media/image56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83138F61-88B4-5950-A21B-BAE6C263DFF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1600200"/>
            <a:ext cx="7239000" cy="1905000"/>
          </a:xfrm>
        </p:spPr>
        <p:txBody>
          <a:bodyPr/>
          <a:lstStyle/>
          <a:p>
            <a:r>
              <a:rPr lang="en-US" altLang="en-US" dirty="0"/>
              <a:t>Computing Hardware –</a:t>
            </a:r>
            <a:br>
              <a:rPr lang="en-US" altLang="en-US" dirty="0"/>
            </a:br>
            <a:r>
              <a:rPr lang="en-US" altLang="en-US" dirty="0"/>
              <a:t>Past, Present, Future</a:t>
            </a:r>
            <a:br>
              <a:rPr lang="en-US" altLang="en-US" dirty="0"/>
            </a:br>
            <a:r>
              <a:rPr lang="en-US" altLang="en-US" sz="2800" i="1" dirty="0"/>
              <a:t>To See Far, Dive Deep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4FDED10A-CD81-BE3A-0EA8-C7F975489A1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90588" y="4724400"/>
            <a:ext cx="7620000" cy="457200"/>
          </a:xfrm>
        </p:spPr>
        <p:txBody>
          <a:bodyPr/>
          <a:lstStyle/>
          <a:p>
            <a:r>
              <a:rPr lang="en-US" altLang="en-US" b="1"/>
              <a:t>Lou Mazzucchelli</a:t>
            </a:r>
            <a:endParaRPr lang="en-US" altLang="en-US" sz="2400" i="1"/>
          </a:p>
        </p:txBody>
      </p:sp>
      <p:sp>
        <p:nvSpPr>
          <p:cNvPr id="267265" name="Rectangle 1">
            <a:extLst>
              <a:ext uri="{FF2B5EF4-FFF2-40B4-BE49-F238E27FC236}">
                <a16:creationId xmlns:a16="http://schemas.microsoft.com/office/drawing/2014/main" id="{0B6837EE-FE76-F626-09B0-D790CD061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3729038"/>
            <a:ext cx="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F0F3E8E5-0395-16C2-AA43-95B2D76FA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8" y="5119688"/>
            <a:ext cx="30905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r>
              <a:rPr lang="en-US" altLang="en-US" sz="2000" i="1" dirty="0">
                <a:solidFill>
                  <a:srgbClr val="006699"/>
                </a:solidFill>
              </a:rPr>
              <a:t>CSCI 0020 – October 2024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A1C18B8-27EB-3E1A-ECF1-89AA5DED0E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52F2-594A-3246-B7BB-969EE5C9A6AF}" type="slidenum">
              <a:rPr lang="en-US" altLang="en-US"/>
              <a:pPr/>
              <a:t>10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72386" name="Rectangle 2">
            <a:extLst>
              <a:ext uri="{FF2B5EF4-FFF2-40B4-BE49-F238E27FC236}">
                <a16:creationId xmlns:a16="http://schemas.microsoft.com/office/drawing/2014/main" id="{7C796365-6364-59B0-13B3-A54077C73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Technology Forecasting Heuristics - 3</a:t>
            </a:r>
          </a:p>
        </p:txBody>
      </p:sp>
      <p:sp>
        <p:nvSpPr>
          <p:cNvPr id="272387" name="Rectangle 3">
            <a:extLst>
              <a:ext uri="{FF2B5EF4-FFF2-40B4-BE49-F238E27FC236}">
                <a16:creationId xmlns:a16="http://schemas.microsoft.com/office/drawing/2014/main" id="{5A375503-49CA-8417-89F5-F129D3AD8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738" y="1858963"/>
            <a:ext cx="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272388" name="Rectangle 4">
            <a:extLst>
              <a:ext uri="{FF2B5EF4-FFF2-40B4-BE49-F238E27FC236}">
                <a16:creationId xmlns:a16="http://schemas.microsoft.com/office/drawing/2014/main" id="{7C0A2544-4C86-FB7C-4601-0AA606F4D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362200"/>
            <a:ext cx="7162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 i="1" dirty="0"/>
              <a:t>If change in materials,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Understand economics of migrating change to </a:t>
            </a:r>
            <a:r>
              <a:rPr lang="en-US" altLang="en-US" i="1" dirty="0"/>
              <a:t>systems</a:t>
            </a:r>
            <a:r>
              <a:rPr lang="en-US" altLang="en-US" dirty="0"/>
              <a:t> manufacturing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BCEA983-E115-3A9F-CC89-2DC9D8D2A1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20F16-3A55-564A-A9DC-5392E03FD3DB}" type="slidenum">
              <a:rPr lang="en-US" altLang="en-US"/>
              <a:pPr/>
              <a:t>11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F76C7F22-7150-CECE-F41D-4A6E45B50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Technology Forecasting Heuristics - 4</a:t>
            </a:r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C1489890-EF5C-C05B-286B-87292EAF8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738" y="1858963"/>
            <a:ext cx="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0BD807F2-EF3C-1587-D390-34FD252E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362200"/>
            <a:ext cx="7162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 i="1" dirty="0"/>
              <a:t>If change in physics,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Understand economics of migrating change to </a:t>
            </a:r>
            <a:r>
              <a:rPr lang="en-US" altLang="en-US" i="1" dirty="0"/>
              <a:t>materials</a:t>
            </a:r>
            <a:r>
              <a:rPr lang="en-US" altLang="en-US" dirty="0"/>
              <a:t> manufacturing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1D67-6362-5677-1988-924ABA83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E6FA705-7B6A-4390-A425-633100E3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12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E7E0D033-231E-8307-DBC9-0DCA51BB2E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305800" cy="533400"/>
          </a:xfrm>
        </p:spPr>
        <p:txBody>
          <a:bodyPr/>
          <a:lstStyle/>
          <a:p>
            <a:r>
              <a:rPr lang="en-US" altLang="en-US" dirty="0"/>
              <a:t>Pre-history (bespoke computers)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02764B8D-5436-937D-DF54-2CFD3516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8C61BC21-604C-9E98-3FE2-16CE61E55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FBD085-853A-440C-B5B6-9741748117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3226" r="8869"/>
          <a:stretch/>
        </p:blipFill>
        <p:spPr bwMode="auto">
          <a:xfrm>
            <a:off x="914400" y="1219200"/>
            <a:ext cx="7239000" cy="510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49D52D-9571-25A8-1F10-C1C797A09C83}"/>
              </a:ext>
            </a:extLst>
          </p:cNvPr>
          <p:cNvSpPr txBox="1"/>
          <p:nvPr/>
        </p:nvSpPr>
        <p:spPr>
          <a:xfrm>
            <a:off x="6618194" y="914526"/>
            <a:ext cx="1916206" cy="380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ENIAC - 1946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2649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78794-C898-983E-A57C-E45A39A9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0A2523E-33D9-8EE8-D853-66B768EF9D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13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A9E97DA9-7191-6F8B-DF12-FFE082D951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305800" cy="533400"/>
          </a:xfrm>
        </p:spPr>
        <p:txBody>
          <a:bodyPr/>
          <a:lstStyle/>
          <a:p>
            <a:r>
              <a:rPr lang="en-US" altLang="en-US" dirty="0"/>
              <a:t>Mainframe Computing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AA9EBFAE-C6A0-C0F5-5A35-419E661CF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52D4DC54-A4F8-F554-99B7-FF5BB559C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D2E6C-89F0-A0DA-28A9-F49DA657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14" b="8413"/>
          <a:stretch/>
        </p:blipFill>
        <p:spPr>
          <a:xfrm>
            <a:off x="856783" y="1396226"/>
            <a:ext cx="7490207" cy="4852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AF5AE-DF87-1857-B970-A7620D723FE6}"/>
              </a:ext>
            </a:extLst>
          </p:cNvPr>
          <p:cNvSpPr txBox="1"/>
          <p:nvPr/>
        </p:nvSpPr>
        <p:spPr>
          <a:xfrm>
            <a:off x="6629400" y="102689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IBM 650 - 1953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2599FC-AAD1-E681-10EB-943E871F0C3D}"/>
              </a:ext>
            </a:extLst>
          </p:cNvPr>
          <p:cNvSpPr txBox="1"/>
          <p:nvPr/>
        </p:nvSpPr>
        <p:spPr>
          <a:xfrm>
            <a:off x="914400" y="5176783"/>
            <a:ext cx="365760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- 40 </a:t>
            </a:r>
            <a:r>
              <a:rPr lang="en-US" altLang="en-US" sz="1800" b="0" i="1" dirty="0" err="1">
                <a:solidFill>
                  <a:schemeClr val="bg1"/>
                </a:solidFill>
              </a:rPr>
              <a:t>ips</a:t>
            </a:r>
            <a:endParaRPr lang="en-US" altLang="en-US" sz="1800" b="0" i="1" dirty="0">
              <a:solidFill>
                <a:schemeClr val="bg1"/>
              </a:solidFill>
            </a:endParaRPr>
          </a:p>
          <a:p>
            <a:pPr>
              <a:buClrTx/>
              <a:buSzTx/>
            </a:pPr>
            <a:r>
              <a:rPr lang="en-US" altLang="en-US" sz="1800" dirty="0">
                <a:solidFill>
                  <a:schemeClr val="bg1"/>
                </a:solidFill>
              </a:rPr>
              <a:t>- $150K </a:t>
            </a:r>
            <a:r>
              <a:rPr lang="en-US" altLang="en-US" sz="1800" b="0" i="1" dirty="0">
                <a:solidFill>
                  <a:schemeClr val="bg1"/>
                </a:solidFill>
              </a:rPr>
              <a:t>($1.8M in 2024 dollars)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- 2,000 produced</a:t>
            </a:r>
          </a:p>
        </p:txBody>
      </p:sp>
    </p:spTree>
    <p:extLst>
      <p:ext uri="{BB962C8B-B14F-4D97-AF65-F5344CB8AC3E}">
        <p14:creationId xmlns:p14="http://schemas.microsoft.com/office/powerpoint/2010/main" val="345779887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4A4A4-C4CA-3D5F-E1F9-07D99C8D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CD7E935-6B38-5159-D542-976A1738C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14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F8EE9160-88E6-CDAC-4A74-770F5F4404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305800" cy="533400"/>
          </a:xfrm>
        </p:spPr>
        <p:txBody>
          <a:bodyPr/>
          <a:lstStyle/>
          <a:p>
            <a:r>
              <a:rPr lang="en-US" altLang="en-US" dirty="0"/>
              <a:t>Mainframe Computing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4ABA864D-5FA1-4A94-3187-EB5651B06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32D1EB83-B4D7-31EA-1C10-3B5DD3829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8AF7F-3C34-8062-13AF-C3BE578A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14" b="8413"/>
          <a:stretch/>
        </p:blipFill>
        <p:spPr>
          <a:xfrm>
            <a:off x="429322" y="1461817"/>
            <a:ext cx="4859943" cy="3148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14494-324B-2955-2862-641D58C1D811}"/>
              </a:ext>
            </a:extLst>
          </p:cNvPr>
          <p:cNvSpPr txBox="1"/>
          <p:nvPr/>
        </p:nvSpPr>
        <p:spPr>
          <a:xfrm>
            <a:off x="6705600" y="725225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IBM 650 - 1953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80857-3E18-877D-0A16-4DF72F26D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09" b="3261"/>
          <a:stretch/>
        </p:blipFill>
        <p:spPr>
          <a:xfrm>
            <a:off x="3962400" y="1091233"/>
            <a:ext cx="4454825" cy="5411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43EE97-8390-9EF0-30F4-0FB024E07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683" y="4475297"/>
            <a:ext cx="1695449" cy="2027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378329-1320-2C34-7F40-A40C7F260588}"/>
              </a:ext>
            </a:extLst>
          </p:cNvPr>
          <p:cNvSpPr txBox="1"/>
          <p:nvPr/>
        </p:nvSpPr>
        <p:spPr>
          <a:xfrm>
            <a:off x="685800" y="621010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Donald Knuth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01945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0D6BB-1293-BD7B-5B9E-966B85F27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3CC710D-1BB5-611E-411F-92B4824DB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20F16-3A55-564A-A9DC-5392E03FD3DB}" type="slidenum">
              <a:rPr lang="en-US" altLang="en-US"/>
              <a:pPr/>
              <a:t>15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DD8918FA-2021-44BD-41CC-57A33FE88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were mainframe computers used for?</a:t>
            </a:r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DC288804-6B5C-EAAA-C3FA-405DF4C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738" y="1858963"/>
            <a:ext cx="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25399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6CDAE-947B-664A-1237-883F3CC8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B96C863-C0C7-1FCD-44E0-0BEDE9370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20F16-3A55-564A-A9DC-5392E03FD3DB}" type="slidenum">
              <a:rPr lang="en-US" altLang="en-US"/>
              <a:pPr/>
              <a:t>16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8A1B9764-A7C5-B3A0-9C1B-3F57056D7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were mainframe computers used for?</a:t>
            </a:r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C0144837-53A0-95B9-C44E-46EDA9B8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738" y="1858963"/>
            <a:ext cx="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314C5ECD-8804-1567-7B01-582690A40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524000"/>
            <a:ext cx="60198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i="1" dirty="0"/>
          </a:p>
          <a:p>
            <a:pPr>
              <a:buClrTx/>
              <a:buSzTx/>
              <a:buFontTx/>
              <a:buNone/>
            </a:pPr>
            <a:r>
              <a:rPr lang="en-US" altLang="en-US" b="0" dirty="0"/>
              <a:t>Business</a:t>
            </a:r>
            <a:r>
              <a:rPr lang="en-US" altLang="en-US" b="0" i="1" dirty="0"/>
              <a:t>  </a:t>
            </a:r>
            <a:br>
              <a:rPr lang="en-US" altLang="en-US" b="0" i="1" dirty="0"/>
            </a:br>
            <a:r>
              <a:rPr lang="en-US" altLang="en-US" sz="1800" b="0" i="1" dirty="0"/>
              <a:t>              Accounting 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/>
              <a:t>	Inventory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/>
              <a:t>	Manufacturing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/>
              <a:t>	Payroll </a:t>
            </a:r>
          </a:p>
          <a:p>
            <a:pPr>
              <a:buClrTx/>
              <a:buSzTx/>
              <a:buFontTx/>
              <a:buNone/>
            </a:pPr>
            <a:r>
              <a:rPr lang="en-US" altLang="en-US" b="0" dirty="0"/>
              <a:t>Banking</a:t>
            </a:r>
            <a:br>
              <a:rPr lang="en-US" altLang="en-US" b="0" dirty="0"/>
            </a:br>
            <a:r>
              <a:rPr lang="en-US" altLang="en-US" b="0" dirty="0"/>
              <a:t>Reservations and Ticketing</a:t>
            </a:r>
          </a:p>
          <a:p>
            <a:pPr>
              <a:buClrTx/>
              <a:buSzTx/>
              <a:buFontTx/>
              <a:buNone/>
            </a:pPr>
            <a:r>
              <a:rPr lang="en-US" altLang="en-US" b="0" dirty="0"/>
              <a:t>Database Storage and Retrieval</a:t>
            </a:r>
          </a:p>
          <a:p>
            <a:pPr>
              <a:buClrTx/>
              <a:buSzTx/>
              <a:buFontTx/>
              <a:buNone/>
            </a:pPr>
            <a:endParaRPr lang="en-US" altLang="en-US" b="0" i="1" dirty="0"/>
          </a:p>
          <a:p>
            <a:pPr>
              <a:buClrTx/>
              <a:buSzTx/>
              <a:buFontTx/>
              <a:buNone/>
            </a:pPr>
            <a:r>
              <a:rPr lang="en-US" altLang="en-US" b="0" dirty="0"/>
              <a:t>Scientific Computing</a:t>
            </a:r>
          </a:p>
          <a:p>
            <a:pPr>
              <a:buClrTx/>
              <a:buSzTx/>
              <a:buFontTx/>
              <a:buNone/>
            </a:pPr>
            <a:br>
              <a:rPr lang="en-US" altLang="en-US" b="0" dirty="0"/>
            </a:br>
            <a:br>
              <a:rPr lang="en-US" altLang="en-US" dirty="0"/>
            </a:br>
            <a:endParaRPr lang="en-US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557DB-9A02-8970-BC5A-511425571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0499" y="1196181"/>
            <a:ext cx="2139201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altLang="en-US" i="1" dirty="0"/>
              <a:t>Everything!</a:t>
            </a:r>
          </a:p>
        </p:txBody>
      </p:sp>
    </p:spTree>
    <p:extLst>
      <p:ext uri="{BB962C8B-B14F-4D97-AF65-F5344CB8AC3E}">
        <p14:creationId xmlns:p14="http://schemas.microsoft.com/office/powerpoint/2010/main" val="268210347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FD4EA-51FA-3608-B9B4-4CB448258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C2A9BDB-7E52-3D15-0017-56310F2F2C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094EB-35E3-4844-8126-BEEAEF8960D2}" type="slidenum">
              <a:rPr lang="en-US" altLang="en-US"/>
              <a:pPr/>
              <a:t>17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08226" name="Rectangle 1026">
            <a:extLst>
              <a:ext uri="{FF2B5EF4-FFF2-40B4-BE49-F238E27FC236}">
                <a16:creationId xmlns:a16="http://schemas.microsoft.com/office/drawing/2014/main" id="{FEFCF61A-471B-5C44-F8DC-9D27E327B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Change Vectors</a:t>
            </a:r>
          </a:p>
        </p:txBody>
      </p:sp>
      <p:grpSp>
        <p:nvGrpSpPr>
          <p:cNvPr id="308258" name="Group 1058">
            <a:extLst>
              <a:ext uri="{FF2B5EF4-FFF2-40B4-BE49-F238E27FC236}">
                <a16:creationId xmlns:a16="http://schemas.microsoft.com/office/drawing/2014/main" id="{6F600F59-0CEE-ABDF-DD72-C175B1024D83}"/>
              </a:ext>
            </a:extLst>
          </p:cNvPr>
          <p:cNvGrpSpPr>
            <a:grpSpLocks/>
          </p:cNvGrpSpPr>
          <p:nvPr/>
        </p:nvGrpSpPr>
        <p:grpSpPr bwMode="auto">
          <a:xfrm>
            <a:off x="903288" y="1560513"/>
            <a:ext cx="7467600" cy="4027487"/>
            <a:chOff x="569" y="983"/>
            <a:chExt cx="4704" cy="2537"/>
          </a:xfrm>
        </p:grpSpPr>
        <p:sp>
          <p:nvSpPr>
            <p:cNvPr id="308229" name="Rectangle 1029">
              <a:extLst>
                <a:ext uri="{FF2B5EF4-FFF2-40B4-BE49-F238E27FC236}">
                  <a16:creationId xmlns:a16="http://schemas.microsoft.com/office/drawing/2014/main" id="{CE92DB39-670E-DCF9-3FB8-E4E183A9F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400"/>
                <a:t>Memories</a:t>
              </a:r>
              <a:endParaRPr lang="en-US" altLang="en-US" sz="2800"/>
            </a:p>
          </p:txBody>
        </p:sp>
        <p:sp>
          <p:nvSpPr>
            <p:cNvPr id="308230" name="Rectangle 1030">
              <a:extLst>
                <a:ext uri="{FF2B5EF4-FFF2-40B4-BE49-F238E27FC236}">
                  <a16:creationId xmlns:a16="http://schemas.microsoft.com/office/drawing/2014/main" id="{DBAA7E82-FA4B-DA51-615D-40102BA06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1600"/>
                <a:t>Display Components</a:t>
              </a:r>
              <a:endParaRPr lang="en-US" altLang="en-US" sz="2800"/>
            </a:p>
          </p:txBody>
        </p:sp>
        <p:sp>
          <p:nvSpPr>
            <p:cNvPr id="308231" name="Rectangle 1031">
              <a:extLst>
                <a:ext uri="{FF2B5EF4-FFF2-40B4-BE49-F238E27FC236}">
                  <a16:creationId xmlns:a16="http://schemas.microsoft.com/office/drawing/2014/main" id="{9231D2C7-F7CE-6439-21B1-4593477DB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3177"/>
              <a:ext cx="4704" cy="343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Physics</a:t>
              </a:r>
            </a:p>
          </p:txBody>
        </p:sp>
        <p:sp>
          <p:nvSpPr>
            <p:cNvPr id="308232" name="Rectangle 1032">
              <a:extLst>
                <a:ext uri="{FF2B5EF4-FFF2-40B4-BE49-F238E27FC236}">
                  <a16:creationId xmlns:a16="http://schemas.microsoft.com/office/drawing/2014/main" id="{2100CC1A-28F4-1E95-F8B7-1BAEE96AB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812"/>
              <a:ext cx="4704" cy="36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Materials</a:t>
              </a:r>
            </a:p>
          </p:txBody>
        </p:sp>
        <p:sp>
          <p:nvSpPr>
            <p:cNvPr id="308233" name="Rectangle 1033">
              <a:extLst>
                <a:ext uri="{FF2B5EF4-FFF2-40B4-BE49-F238E27FC236}">
                  <a16:creationId xmlns:a16="http://schemas.microsoft.com/office/drawing/2014/main" id="{D0F9686A-D5B3-C079-4855-19C19C07C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400"/>
                <a:t>Processors</a:t>
              </a:r>
            </a:p>
          </p:txBody>
        </p:sp>
        <p:sp>
          <p:nvSpPr>
            <p:cNvPr id="308234" name="Rectangle 1034">
              <a:extLst>
                <a:ext uri="{FF2B5EF4-FFF2-40B4-BE49-F238E27FC236}">
                  <a16:creationId xmlns:a16="http://schemas.microsoft.com/office/drawing/2014/main" id="{28FFAC6A-4C06-389B-54A7-4985C0557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080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Computers</a:t>
              </a:r>
            </a:p>
          </p:txBody>
        </p:sp>
        <p:sp>
          <p:nvSpPr>
            <p:cNvPr id="308235" name="Rectangle 1035">
              <a:extLst>
                <a:ext uri="{FF2B5EF4-FFF2-40B4-BE49-F238E27FC236}">
                  <a16:creationId xmlns:a16="http://schemas.microsoft.com/office/drawing/2014/main" id="{386CA389-2D63-954D-CA38-7BCCD8B59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1714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Operating Systems</a:t>
              </a:r>
            </a:p>
          </p:txBody>
        </p:sp>
        <p:sp>
          <p:nvSpPr>
            <p:cNvPr id="308236" name="Rectangle 1036">
              <a:extLst>
                <a:ext uri="{FF2B5EF4-FFF2-40B4-BE49-F238E27FC236}">
                  <a16:creationId xmlns:a16="http://schemas.microsoft.com/office/drawing/2014/main" id="{4A7D51F5-2FCB-83C3-B040-212D130CF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1349"/>
              <a:ext cx="4704" cy="36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Middleware</a:t>
              </a:r>
            </a:p>
          </p:txBody>
        </p:sp>
        <p:sp>
          <p:nvSpPr>
            <p:cNvPr id="308237" name="Rectangle 1037">
              <a:extLst>
                <a:ext uri="{FF2B5EF4-FFF2-40B4-BE49-F238E27FC236}">
                  <a16:creationId xmlns:a16="http://schemas.microsoft.com/office/drawing/2014/main" id="{1E62EDF6-09C9-AE2B-3F79-0316DC4BC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983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Applications</a:t>
              </a:r>
            </a:p>
          </p:txBody>
        </p:sp>
        <p:sp>
          <p:nvSpPr>
            <p:cNvPr id="308238" name="Line 1038">
              <a:extLst>
                <a:ext uri="{FF2B5EF4-FFF2-40B4-BE49-F238E27FC236}">
                  <a16:creationId xmlns:a16="http://schemas.microsoft.com/office/drawing/2014/main" id="{290021ED-C0B8-E948-7444-AA848B25E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983"/>
              <a:ext cx="47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39" name="Line 1039">
              <a:extLst>
                <a:ext uri="{FF2B5EF4-FFF2-40B4-BE49-F238E27FC236}">
                  <a16:creationId xmlns:a16="http://schemas.microsoft.com/office/drawing/2014/main" id="{42626C12-0614-47CD-849E-997D9E516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1349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0" name="Line 1040">
              <a:extLst>
                <a:ext uri="{FF2B5EF4-FFF2-40B4-BE49-F238E27FC236}">
                  <a16:creationId xmlns:a16="http://schemas.microsoft.com/office/drawing/2014/main" id="{8A09E60D-CE5F-23D3-BA4C-4ECE91A9D2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1714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1" name="Line 1041">
              <a:extLst>
                <a:ext uri="{FF2B5EF4-FFF2-40B4-BE49-F238E27FC236}">
                  <a16:creationId xmlns:a16="http://schemas.microsoft.com/office/drawing/2014/main" id="{BB87ADBD-CCFD-4385-82B3-BAF6AC7D02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080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2" name="Line 1042">
              <a:extLst>
                <a:ext uri="{FF2B5EF4-FFF2-40B4-BE49-F238E27FC236}">
                  <a16:creationId xmlns:a16="http://schemas.microsoft.com/office/drawing/2014/main" id="{E827BD3C-0E05-CD85-19CB-A96D653C87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446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3" name="Line 1043">
              <a:extLst>
                <a:ext uri="{FF2B5EF4-FFF2-40B4-BE49-F238E27FC236}">
                  <a16:creationId xmlns:a16="http://schemas.microsoft.com/office/drawing/2014/main" id="{EC604FF5-49CF-8211-6152-87AC9869A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812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4" name="Line 1044">
              <a:extLst>
                <a:ext uri="{FF2B5EF4-FFF2-40B4-BE49-F238E27FC236}">
                  <a16:creationId xmlns:a16="http://schemas.microsoft.com/office/drawing/2014/main" id="{55618F42-6E70-3739-8E1F-975B5669D4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3177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5" name="Line 1045">
              <a:extLst>
                <a:ext uri="{FF2B5EF4-FFF2-40B4-BE49-F238E27FC236}">
                  <a16:creationId xmlns:a16="http://schemas.microsoft.com/office/drawing/2014/main" id="{1720CBBA-E2C0-125B-99A3-03C2EC0DDC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3520"/>
              <a:ext cx="47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6" name="Line 1046">
              <a:extLst>
                <a:ext uri="{FF2B5EF4-FFF2-40B4-BE49-F238E27FC236}">
                  <a16:creationId xmlns:a16="http://schemas.microsoft.com/office/drawing/2014/main" id="{2FFC759C-000C-5B30-859C-0556E4D5C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983"/>
              <a:ext cx="0" cy="253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8" name="Line 1048">
              <a:extLst>
                <a:ext uri="{FF2B5EF4-FFF2-40B4-BE49-F238E27FC236}">
                  <a16:creationId xmlns:a16="http://schemas.microsoft.com/office/drawing/2014/main" id="{BBDFC941-30A2-3AC4-07FE-9A621CFA77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1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9" name="Line 1049">
              <a:extLst>
                <a:ext uri="{FF2B5EF4-FFF2-40B4-BE49-F238E27FC236}">
                  <a16:creationId xmlns:a16="http://schemas.microsoft.com/office/drawing/2014/main" id="{AC40626F-7942-6E1D-61EF-276E70E6F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5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50" name="Line 1050">
              <a:extLst>
                <a:ext uri="{FF2B5EF4-FFF2-40B4-BE49-F238E27FC236}">
                  <a16:creationId xmlns:a16="http://schemas.microsoft.com/office/drawing/2014/main" id="{75C494A9-3B8B-1EA0-4DD2-8C9E7E1BCD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28" name="Rectangle 1028">
              <a:extLst>
                <a:ext uri="{FF2B5EF4-FFF2-40B4-BE49-F238E27FC236}">
                  <a16:creationId xmlns:a16="http://schemas.microsoft.com/office/drawing/2014/main" id="{87B0CE0A-9586-B6BF-9982-A9F10DA6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/>
                <a:t>Interconnects</a:t>
              </a:r>
              <a:endParaRPr lang="en-US" altLang="en-US" sz="2400"/>
            </a:p>
          </p:txBody>
        </p:sp>
        <p:sp>
          <p:nvSpPr>
            <p:cNvPr id="308247" name="Line 1047">
              <a:extLst>
                <a:ext uri="{FF2B5EF4-FFF2-40B4-BE49-F238E27FC236}">
                  <a16:creationId xmlns:a16="http://schemas.microsoft.com/office/drawing/2014/main" id="{9012C57B-ED51-FE44-50F7-89251B8CA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3" y="983"/>
              <a:ext cx="0" cy="253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</p:grpSp>
      <p:sp>
        <p:nvSpPr>
          <p:cNvPr id="308254" name="Line 1054">
            <a:extLst>
              <a:ext uri="{FF2B5EF4-FFF2-40B4-BE49-F238E27FC236}">
                <a16:creationId xmlns:a16="http://schemas.microsoft.com/office/drawing/2014/main" id="{496C2CA8-B085-FFE6-0A24-3EDD244C9E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1764" y="3657600"/>
            <a:ext cx="0" cy="2344738"/>
          </a:xfrm>
          <a:prstGeom prst="line">
            <a:avLst/>
          </a:prstGeom>
          <a:noFill/>
          <a:ln w="762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442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62CE7-815E-2838-6875-1660EEDB7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EDA90DC-B802-D295-8F04-05666A145A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18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E5630E40-E739-E99A-3852-6E79EDCACF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305800" cy="533400"/>
          </a:xfrm>
        </p:spPr>
        <p:txBody>
          <a:bodyPr/>
          <a:lstStyle/>
          <a:p>
            <a:r>
              <a:rPr lang="en-US" altLang="en-US" dirty="0"/>
              <a:t>Transistors – what a concept!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99E20038-1377-AD41-1B03-56FA10634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7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B6869D27-10A9-49D4-8060-AEE495AFE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81DF3-EDE3-6B08-B048-264078A45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4" y="1248937"/>
            <a:ext cx="2652184" cy="1989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A37FE9-6797-9491-5CAE-7DF457B84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39" y="2473554"/>
            <a:ext cx="5520732" cy="39105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953675-A0DF-9C97-1D2C-E46831B85C32}"/>
              </a:ext>
            </a:extLst>
          </p:cNvPr>
          <p:cNvSpPr txBox="1"/>
          <p:nvPr/>
        </p:nvSpPr>
        <p:spPr>
          <a:xfrm>
            <a:off x="533400" y="3200400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i="1" dirty="0">
                <a:solidFill>
                  <a:schemeClr val="bg1"/>
                </a:solidFill>
              </a:rPr>
              <a:t>Seymour Cray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1D284-8E07-5D1E-0350-CB6E18688C03}"/>
              </a:ext>
            </a:extLst>
          </p:cNvPr>
          <p:cNvSpPr txBox="1"/>
          <p:nvPr/>
        </p:nvSpPr>
        <p:spPr>
          <a:xfrm>
            <a:off x="6554521" y="2104222"/>
            <a:ext cx="201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CDC 1604 - 1959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E42EA-C803-4CDD-E72E-BD648D0AE729}"/>
              </a:ext>
            </a:extLst>
          </p:cNvPr>
          <p:cNvSpPr txBox="1"/>
          <p:nvPr/>
        </p:nvSpPr>
        <p:spPr>
          <a:xfrm>
            <a:off x="422870" y="5264717"/>
            <a:ext cx="365760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~100 Kips</a:t>
            </a:r>
          </a:p>
          <a:p>
            <a:pPr>
              <a:buClrTx/>
              <a:buSzTx/>
            </a:pPr>
            <a:r>
              <a:rPr lang="en-US" altLang="en-US" sz="1800" dirty="0">
                <a:solidFill>
                  <a:schemeClr val="bg1"/>
                </a:solidFill>
              </a:rPr>
              <a:t>- $995K </a:t>
            </a:r>
            <a:r>
              <a:rPr lang="en-US" altLang="en-US" sz="1800" b="0" i="1" dirty="0">
                <a:solidFill>
                  <a:schemeClr val="bg1"/>
                </a:solidFill>
              </a:rPr>
              <a:t>($10.7M in 2024 dollars)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- 20+ produced</a:t>
            </a:r>
          </a:p>
        </p:txBody>
      </p:sp>
    </p:spTree>
    <p:extLst>
      <p:ext uri="{BB962C8B-B14F-4D97-AF65-F5344CB8AC3E}">
        <p14:creationId xmlns:p14="http://schemas.microsoft.com/office/powerpoint/2010/main" val="381440720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A6C7-0E16-B6AB-B97B-2C11D1C84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D54434E-4ACF-3A88-F87A-50ED06DD6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19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F2BF52AD-5B5F-E629-4E87-2C65C5D2A5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305800" cy="533400"/>
          </a:xfrm>
        </p:spPr>
        <p:txBody>
          <a:bodyPr/>
          <a:lstStyle/>
          <a:p>
            <a:r>
              <a:rPr lang="en-US" altLang="en-US" dirty="0"/>
              <a:t>Mainframe Computing – an Incompatible Mess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4EB4D237-4F52-1071-CC53-042EDECDC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7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3BB42D43-EAEE-C906-22DD-A4FDA1160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03A7B-A378-D42E-CAD6-7ABBE837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3" y="1650421"/>
            <a:ext cx="2613208" cy="208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CFE607-192B-C866-53BE-0A47F7904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843" y="1632155"/>
            <a:ext cx="2743199" cy="2095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FED6B-7DF3-3183-F11F-FA8F353E8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63" y="4177595"/>
            <a:ext cx="2886206" cy="1987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DD129D-F86C-1FF3-38E7-F2CCAF0A1BF4}"/>
              </a:ext>
            </a:extLst>
          </p:cNvPr>
          <p:cNvSpPr txBox="1"/>
          <p:nvPr/>
        </p:nvSpPr>
        <p:spPr>
          <a:xfrm>
            <a:off x="1413470" y="378913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General Electric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4388DE-509E-71F6-8DE6-EE95B710831F}"/>
              </a:ext>
            </a:extLst>
          </p:cNvPr>
          <p:cNvSpPr txBox="1"/>
          <p:nvPr/>
        </p:nvSpPr>
        <p:spPr>
          <a:xfrm>
            <a:off x="4574843" y="1307068"/>
            <a:ext cx="1258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Burroughs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65F4B-B4CC-3F6E-9506-685E0D4AC098}"/>
              </a:ext>
            </a:extLst>
          </p:cNvPr>
          <p:cNvSpPr txBox="1"/>
          <p:nvPr/>
        </p:nvSpPr>
        <p:spPr>
          <a:xfrm>
            <a:off x="2327870" y="1295400"/>
            <a:ext cx="635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IBM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3920F5-EF06-618D-7D30-F81E55EF2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470" y="4151217"/>
            <a:ext cx="2959627" cy="1951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D45FA0-6D7A-08A9-11F9-C2F66B17F187}"/>
              </a:ext>
            </a:extLst>
          </p:cNvPr>
          <p:cNvSpPr txBox="1"/>
          <p:nvPr/>
        </p:nvSpPr>
        <p:spPr>
          <a:xfrm>
            <a:off x="7564171" y="3788398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Control Data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292F76-5CBA-A136-12B1-F72FA66D36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669" y="4157730"/>
            <a:ext cx="2583057" cy="20345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A6D21B-A655-FEF2-D5D9-76A93B3D55CC}"/>
              </a:ext>
            </a:extLst>
          </p:cNvPr>
          <p:cNvSpPr txBox="1"/>
          <p:nvPr/>
        </p:nvSpPr>
        <p:spPr>
          <a:xfrm>
            <a:off x="5223470" y="3821668"/>
            <a:ext cx="802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RCA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97CC94-401A-96C4-3FF2-6AE32A6E5DD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8036"/>
          <a:stretch/>
        </p:blipFill>
        <p:spPr>
          <a:xfrm>
            <a:off x="5921384" y="1656816"/>
            <a:ext cx="2959627" cy="2095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53067A-862B-EDC0-9D68-E5CA95DB1EBB}"/>
              </a:ext>
            </a:extLst>
          </p:cNvPr>
          <p:cNvSpPr txBox="1"/>
          <p:nvPr/>
        </p:nvSpPr>
        <p:spPr>
          <a:xfrm>
            <a:off x="8008540" y="1295400"/>
            <a:ext cx="983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Univac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78896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38F9F6-6D82-AE34-C38A-82D094EFA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4228F-EBE3-A94D-B2C0-65624025CB3F}" type="slidenum">
              <a:rPr lang="en-US" altLang="en-US"/>
              <a:pPr/>
              <a:t>2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06178" name="Rectangle 1026">
            <a:extLst>
              <a:ext uri="{FF2B5EF4-FFF2-40B4-BE49-F238E27FC236}">
                <a16:creationId xmlns:a16="http://schemas.microsoft.com/office/drawing/2014/main" id="{598A93DA-2C43-64ED-9592-B20D43B5A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IT Uber-stack</a:t>
            </a:r>
          </a:p>
        </p:txBody>
      </p:sp>
      <p:graphicFrame>
        <p:nvGraphicFramePr>
          <p:cNvPr id="306237" name="Group 1085">
            <a:extLst>
              <a:ext uri="{FF2B5EF4-FFF2-40B4-BE49-F238E27FC236}">
                <a16:creationId xmlns:a16="http://schemas.microsoft.com/office/drawing/2014/main" id="{D53ACFA4-2F47-445C-FF73-82EA2DE03B6D}"/>
              </a:ext>
            </a:extLst>
          </p:cNvPr>
          <p:cNvGraphicFramePr>
            <a:graphicFrameLocks noGrp="1"/>
          </p:cNvGraphicFramePr>
          <p:nvPr/>
        </p:nvGraphicFramePr>
        <p:xfrm>
          <a:off x="903288" y="1560513"/>
          <a:ext cx="7467600" cy="4027489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1082658468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3920318593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329035471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3932827242"/>
                    </a:ext>
                  </a:extLst>
                </a:gridCol>
              </a:tblGrid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Applications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931950"/>
                  </a:ext>
                </a:extLst>
              </a:tr>
              <a:tr h="579438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Middleware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27184"/>
                  </a:ext>
                </a:extLst>
              </a:tr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Operating Systems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106600"/>
                  </a:ext>
                </a:extLst>
              </a:tr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Computers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482021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Processors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Memories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Display Components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Interconnects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031331"/>
                  </a:ext>
                </a:extLst>
              </a:tr>
              <a:tr h="579438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Materials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47844"/>
                  </a:ext>
                </a:extLst>
              </a:tr>
              <a:tr h="544513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Physics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93219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4CA01-4D35-D3E7-9345-6DF4A361E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3222A37-D9F2-2ED9-ECA7-6B6E9DE80F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20F16-3A55-564A-A9DC-5392E03FD3DB}" type="slidenum">
              <a:rPr lang="en-US" altLang="en-US"/>
              <a:pPr/>
              <a:t>20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35C04B80-7E6B-DC87-51A7-2C358F765C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IBM – and the Seven Dwarfs:  1950 - 1972</a:t>
            </a:r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13184F44-26B0-5872-8A3E-B72228246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738" y="1858963"/>
            <a:ext cx="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1D00E4B5-23DA-F41F-8C39-DFFF2F9F7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0200"/>
            <a:ext cx="419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 i="1" dirty="0"/>
              <a:t>IBM</a:t>
            </a:r>
          </a:p>
          <a:p>
            <a:pPr>
              <a:buClrTx/>
              <a:buSzTx/>
              <a:buFontTx/>
              <a:buNone/>
            </a:pPr>
            <a:endParaRPr lang="en-US" altLang="en-US" i="1" dirty="0"/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Burroughs</a:t>
            </a:r>
            <a:br>
              <a:rPr lang="en-US" altLang="en-US" i="1" dirty="0"/>
            </a:br>
            <a:r>
              <a:rPr lang="en-US" altLang="en-US" i="1" dirty="0"/>
              <a:t>General Electric</a:t>
            </a:r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Univac</a:t>
            </a:r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NCR</a:t>
            </a:r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Control Data</a:t>
            </a:r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Honeywell</a:t>
            </a:r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RCA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4514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E9482-8A1A-7A72-E43E-E3D48BF52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C5E6431-21AA-E493-CFC6-7D019775E9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21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BA7F4803-7758-BDE0-9A9A-C21D155087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305800" cy="533400"/>
          </a:xfrm>
        </p:spPr>
        <p:txBody>
          <a:bodyPr/>
          <a:lstStyle/>
          <a:p>
            <a:r>
              <a:rPr lang="en-US" altLang="en-US" dirty="0"/>
              <a:t>Mainframe Components – 1</a:t>
            </a:r>
            <a:r>
              <a:rPr lang="en-US" altLang="en-US" baseline="30000" dirty="0"/>
              <a:t>st</a:t>
            </a:r>
            <a:r>
              <a:rPr lang="en-US" altLang="en-US" dirty="0"/>
              <a:t> to 3</a:t>
            </a:r>
            <a:r>
              <a:rPr lang="en-US" altLang="en-US" baseline="30000" dirty="0"/>
              <a:t>rd</a:t>
            </a:r>
            <a:r>
              <a:rPr lang="en-US" altLang="en-US" dirty="0"/>
              <a:t> Generation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06A3E1AE-9911-ADB3-0BDC-2F019C979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7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9CD44DC3-9C41-CB84-E15E-791C10769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CBE1D-ABE5-968D-DAA6-418B4CF1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69" y="1249343"/>
            <a:ext cx="3782750" cy="2467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41B0A6-62BF-B13D-8B96-0F7B89B17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886200"/>
            <a:ext cx="2286001" cy="1234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F80513-ABBC-391D-1CC5-AC1C995A65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07" t="4966" r="12001" b="6291"/>
          <a:stretch/>
        </p:blipFill>
        <p:spPr>
          <a:xfrm>
            <a:off x="7239000" y="4800600"/>
            <a:ext cx="762000" cy="13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135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4448A-54F6-6716-BB86-843974946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4B50AAD-5449-308C-2854-98B2797C1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22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25AEBAD3-84FB-08BE-E9D0-CD04619BB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599" y="457200"/>
            <a:ext cx="8652411" cy="533400"/>
          </a:xfrm>
        </p:spPr>
        <p:txBody>
          <a:bodyPr/>
          <a:lstStyle/>
          <a:p>
            <a:r>
              <a:rPr lang="en-US" altLang="en-US" dirty="0"/>
              <a:t>Mainframe Computing – 1964 - 1970: IBM 360 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6EBF6290-0467-54B9-2F07-233979B3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7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CBC30A4-9A69-D8B1-409E-750EC757D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8" y="914400"/>
            <a:ext cx="8652411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altLang="en-US" sz="2000" b="0" i="1" dirty="0"/>
              <a:t>Computing “family” : 10+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B7DCB8-8417-F08A-69E8-5D89961A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8" y="1674525"/>
            <a:ext cx="1822450" cy="1231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98AF38-98CF-774C-7D9B-ECE6CE2BC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600" y="1674525"/>
            <a:ext cx="1937820" cy="1231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0A716D-BC14-D149-65FB-9846D6617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922" y="1671609"/>
            <a:ext cx="1655228" cy="12533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82D7-989E-CB52-A468-DA165EE977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572" t="-613" r="12559" b="613"/>
          <a:stretch/>
        </p:blipFill>
        <p:spPr>
          <a:xfrm>
            <a:off x="6122150" y="1653014"/>
            <a:ext cx="1424903" cy="1274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DCDE80-997E-1ED9-62C9-DDC75CD6D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69" y="3010932"/>
            <a:ext cx="1900436" cy="15203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C4BBAF-6A9F-B75F-A230-6635B72BA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033" y="3019180"/>
            <a:ext cx="3810000" cy="15203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70F226-EA4D-0806-DA23-9F6665C459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109" y="4610100"/>
            <a:ext cx="2540000" cy="1790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ED00071-CE5B-104D-0228-2C3B1657D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5641" y="4138613"/>
            <a:ext cx="3810000" cy="241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A971C6-95DA-22C0-E87D-AA7C8782D9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9703" y="1585555"/>
            <a:ext cx="1102054" cy="14339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6E633D-B643-63EB-3F88-D683DB2A3439}"/>
              </a:ext>
            </a:extLst>
          </p:cNvPr>
          <p:cNvSpPr txBox="1"/>
          <p:nvPr/>
        </p:nvSpPr>
        <p:spPr>
          <a:xfrm>
            <a:off x="152400" y="4633729"/>
            <a:ext cx="365760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~5.7 Kips</a:t>
            </a:r>
          </a:p>
          <a:p>
            <a:pPr>
              <a:buClrTx/>
              <a:buSzTx/>
            </a:pPr>
            <a:r>
              <a:rPr lang="en-US" altLang="en-US" sz="1800" dirty="0">
                <a:solidFill>
                  <a:schemeClr val="bg1"/>
                </a:solidFill>
              </a:rPr>
              <a:t>- $63K </a:t>
            </a:r>
            <a:r>
              <a:rPr lang="en-US" altLang="en-US" sz="1800" b="0" i="1" dirty="0">
                <a:solidFill>
                  <a:schemeClr val="bg1"/>
                </a:solidFill>
              </a:rPr>
              <a:t>($641K)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- 7,400 produced</a:t>
            </a:r>
          </a:p>
        </p:txBody>
      </p:sp>
      <p:sp>
        <p:nvSpPr>
          <p:cNvPr id="29" name="Line 1054">
            <a:extLst>
              <a:ext uri="{FF2B5EF4-FFF2-40B4-BE49-F238E27FC236}">
                <a16:creationId xmlns:a16="http://schemas.microsoft.com/office/drawing/2014/main" id="{90992922-A26F-D2C2-9BEA-FA0BBAAF3D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7918" y="2779533"/>
            <a:ext cx="1" cy="1854196"/>
          </a:xfrm>
          <a:prstGeom prst="line">
            <a:avLst/>
          </a:prstGeom>
          <a:noFill/>
          <a:ln w="762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6E17A6-D37C-620F-3AF4-A42F5653DED4}"/>
              </a:ext>
            </a:extLst>
          </p:cNvPr>
          <p:cNvSpPr txBox="1"/>
          <p:nvPr/>
        </p:nvSpPr>
        <p:spPr>
          <a:xfrm>
            <a:off x="6986660" y="3157268"/>
            <a:ext cx="2028359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~17 </a:t>
            </a:r>
            <a:r>
              <a:rPr lang="en-US" altLang="en-US" sz="1800" b="0" i="1" dirty="0" err="1">
                <a:solidFill>
                  <a:schemeClr val="bg1"/>
                </a:solidFill>
              </a:rPr>
              <a:t>Mips</a:t>
            </a:r>
            <a:endParaRPr lang="en-US" altLang="en-US" sz="1800" b="0" i="1" dirty="0">
              <a:solidFill>
                <a:schemeClr val="bg1"/>
              </a:solidFill>
            </a:endParaRPr>
          </a:p>
          <a:p>
            <a:pPr>
              <a:buClrTx/>
              <a:buSzTx/>
            </a:pPr>
            <a:r>
              <a:rPr lang="en-US" altLang="en-US" sz="1800" dirty="0">
                <a:solidFill>
                  <a:schemeClr val="bg1"/>
                </a:solidFill>
              </a:rPr>
              <a:t>- $12M </a:t>
            </a:r>
            <a:r>
              <a:rPr lang="en-US" altLang="en-US" sz="1800" b="0" i="1" dirty="0">
                <a:solidFill>
                  <a:schemeClr val="bg1"/>
                </a:solidFill>
              </a:rPr>
              <a:t>($103M)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~20 produced</a:t>
            </a:r>
          </a:p>
        </p:txBody>
      </p:sp>
      <p:sp>
        <p:nvSpPr>
          <p:cNvPr id="31" name="Line 1054">
            <a:extLst>
              <a:ext uri="{FF2B5EF4-FFF2-40B4-BE49-F238E27FC236}">
                <a16:creationId xmlns:a16="http://schemas.microsoft.com/office/drawing/2014/main" id="{DFE8C927-D6B9-47E0-BF7C-FAA00C58EC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3399" y="4038600"/>
            <a:ext cx="1" cy="744628"/>
          </a:xfrm>
          <a:prstGeom prst="line">
            <a:avLst/>
          </a:prstGeom>
          <a:noFill/>
          <a:ln w="762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6052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D00AF-B7CB-66EB-EE3F-A973D4895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58608C5-BE41-F821-9D96-5E390861F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23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65928F0D-C825-69F1-27F2-8F0CC15ED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7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8B1814B7-3D40-D6C6-1C85-B3947FA97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B41F0-E346-D50E-D10C-5530FA2B25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14658" y="1674525"/>
            <a:ext cx="1822450" cy="1231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323A9B-CC43-65B5-6102-06E79A92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397600" y="1674525"/>
            <a:ext cx="1937820" cy="1231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E51F31-6F03-8CE7-1C3B-7F51F33BD40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408922" y="1671609"/>
            <a:ext cx="1655228" cy="12533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D98CB8-4127-470A-BE33-5148515E6A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rcRect l="20572" t="-613" r="12559" b="613"/>
          <a:stretch/>
        </p:blipFill>
        <p:spPr>
          <a:xfrm>
            <a:off x="6122150" y="1653014"/>
            <a:ext cx="1424903" cy="1274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003F7B-2315-125E-32DA-5CA6A29CD89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265769" y="3010932"/>
            <a:ext cx="1900436" cy="15203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3A3603-4608-D183-0CB8-F5025F51C79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255033" y="3019180"/>
            <a:ext cx="3810000" cy="15203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911A12-012B-E0EC-1EFB-82156540B06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209109" y="4610100"/>
            <a:ext cx="2540000" cy="1790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788F4C-DCA6-12EF-BE6D-290594171EA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4843055" y="4000858"/>
            <a:ext cx="3810000" cy="241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96E121-C5E5-107E-648D-B057B6C860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9703" y="1585555"/>
            <a:ext cx="1102054" cy="143395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2A996E9-599F-6DFA-3846-9EAEBF93A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599" y="457200"/>
            <a:ext cx="8652411" cy="533400"/>
          </a:xfrm>
        </p:spPr>
        <p:txBody>
          <a:bodyPr/>
          <a:lstStyle/>
          <a:p>
            <a:r>
              <a:rPr lang="en-US" altLang="en-US" dirty="0"/>
              <a:t>Mainframe Computing – 1964 - 1970: IBM 360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A5B4B1F-0429-E373-E176-E9A322F79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8" y="914400"/>
            <a:ext cx="8652411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altLang="en-US" sz="2000" b="0" i="1" dirty="0"/>
              <a:t>Computing “family” : 10+ models</a:t>
            </a:r>
          </a:p>
        </p:txBody>
      </p:sp>
    </p:spTree>
    <p:extLst>
      <p:ext uri="{BB962C8B-B14F-4D97-AF65-F5344CB8AC3E}">
        <p14:creationId xmlns:p14="http://schemas.microsoft.com/office/powerpoint/2010/main" val="290310157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6D2CC-67E1-120E-4BE9-E4EED22B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42F6B93-57CE-5947-A4A5-5EB24F75F7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24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36E399BF-79E7-5BDB-57EC-A0CE83F2D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7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226703B9-F029-AEA3-192A-03B27DDD5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48860-D3F9-9B71-E63B-721CC5C7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20991"/>
            <a:ext cx="3809983" cy="4957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500B1-B474-D081-4805-714DF2BEC5CE}"/>
              </a:ext>
            </a:extLst>
          </p:cNvPr>
          <p:cNvSpPr txBox="1"/>
          <p:nvPr/>
        </p:nvSpPr>
        <p:spPr>
          <a:xfrm>
            <a:off x="5562600" y="1447800"/>
            <a:ext cx="2743200" cy="1532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Brown University</a:t>
            </a:r>
            <a:br>
              <a:rPr lang="en-US" altLang="en-US" sz="1800" b="0" i="1" dirty="0">
                <a:solidFill>
                  <a:schemeClr val="bg1"/>
                </a:solidFill>
              </a:rPr>
            </a:br>
            <a:r>
              <a:rPr lang="en-US" altLang="en-US" sz="1800" b="0" i="1" dirty="0">
                <a:solidFill>
                  <a:schemeClr val="bg1"/>
                </a:solidFill>
              </a:rPr>
              <a:t>IBM 360/67 – 1972</a:t>
            </a:r>
          </a:p>
          <a:p>
            <a:pPr>
              <a:buClrTx/>
              <a:buSzTx/>
              <a:buFontTx/>
              <a:buNone/>
            </a:pPr>
            <a:endParaRPr lang="en-US" altLang="en-US" sz="1800" i="1" dirty="0">
              <a:solidFill>
                <a:schemeClr val="bg1"/>
              </a:solidFill>
            </a:endParaRPr>
          </a:p>
          <a:p>
            <a:pPr>
              <a:buClrTx/>
              <a:buSzTx/>
              <a:buFontTx/>
              <a:buNone/>
            </a:pPr>
            <a:r>
              <a:rPr lang="en-US" altLang="en-US" sz="1800" i="1" dirty="0">
                <a:solidFill>
                  <a:schemeClr val="bg1"/>
                </a:solidFill>
              </a:rPr>
              <a:t>1 – 1.5MB RAM (depending on day)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5616C8D-99C4-4C08-6CB1-BD9A20F25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599" y="457200"/>
            <a:ext cx="8652411" cy="533400"/>
          </a:xfrm>
        </p:spPr>
        <p:txBody>
          <a:bodyPr/>
          <a:lstStyle/>
          <a:p>
            <a:r>
              <a:rPr lang="en-US" altLang="en-US" dirty="0"/>
              <a:t>Mainframe Computing – 1964 - 1970: IBM 360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E15FD0-9A4B-331E-3243-50208F59B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8" y="914400"/>
            <a:ext cx="8652411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altLang="en-US" sz="2000" b="0" i="1" dirty="0"/>
              <a:t>Computing “family” : 10+ models</a:t>
            </a:r>
          </a:p>
        </p:txBody>
      </p:sp>
    </p:spTree>
    <p:extLst>
      <p:ext uri="{BB962C8B-B14F-4D97-AF65-F5344CB8AC3E}">
        <p14:creationId xmlns:p14="http://schemas.microsoft.com/office/powerpoint/2010/main" val="8512606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3AEA-42BF-2F6E-EA91-A42A6EDC1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2B21CEC-90D6-C1FB-21CD-ED4B530A8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25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E937E869-599E-2054-41EE-BA8D5D1EBF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305800" cy="533400"/>
          </a:xfrm>
        </p:spPr>
        <p:txBody>
          <a:bodyPr/>
          <a:lstStyle/>
          <a:p>
            <a:r>
              <a:rPr lang="en-US" altLang="en-US" dirty="0"/>
              <a:t>Supercomputing – the need for speed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48172326-6734-E265-1240-3E644F7EE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7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E777A8E9-435B-6041-82EA-51ED35A06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661BDDE-D801-C381-40ED-EE88D13DA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706721"/>
            <a:ext cx="7146330" cy="172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 sz="1800" b="0" i="1" dirty="0"/>
              <a:t>	    </a:t>
            </a:r>
            <a:r>
              <a:rPr lang="en-US" altLang="en-US" sz="2400" b="0" dirty="0"/>
              <a:t>Nuclear weapons research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400" b="0" dirty="0"/>
              <a:t>	   Cryptography / Codebreaking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400" b="0" i="1" dirty="0"/>
              <a:t>	   </a:t>
            </a:r>
            <a:r>
              <a:rPr lang="en-US" altLang="en-US" sz="2400" b="0" dirty="0"/>
              <a:t>Engineering computations</a:t>
            </a:r>
            <a:br>
              <a:rPr lang="en-US" altLang="en-US" sz="2400" b="0" i="1" dirty="0"/>
            </a:br>
            <a:r>
              <a:rPr lang="en-US" altLang="en-US" sz="2400" b="0" i="1" dirty="0"/>
              <a:t>	   </a:t>
            </a:r>
            <a:r>
              <a:rPr lang="en-US" altLang="en-US" sz="2400" b="0" dirty="0"/>
              <a:t>Weather forecasting</a:t>
            </a:r>
            <a:br>
              <a:rPr lang="en-US" altLang="en-US" sz="2400" b="0" dirty="0"/>
            </a:br>
            <a:br>
              <a:rPr lang="en-US" altLang="en-US" sz="2400" dirty="0"/>
            </a:br>
            <a:endParaRPr lang="en-US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B9E40-FDAA-2766-CAF5-52A7CEFC814B}"/>
              </a:ext>
            </a:extLst>
          </p:cNvPr>
          <p:cNvSpPr txBox="1"/>
          <p:nvPr/>
        </p:nvSpPr>
        <p:spPr>
          <a:xfrm>
            <a:off x="914400" y="1214278"/>
            <a:ext cx="457757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b="1" i="1" dirty="0">
                <a:solidFill>
                  <a:schemeClr val="bg1"/>
                </a:solidFill>
              </a:rPr>
              <a:t>Initial market drivers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607B7-6046-91E6-4413-F98AC7469A6F}"/>
              </a:ext>
            </a:extLst>
          </p:cNvPr>
          <p:cNvSpPr txBox="1"/>
          <p:nvPr/>
        </p:nvSpPr>
        <p:spPr>
          <a:xfrm>
            <a:off x="914400" y="3614222"/>
            <a:ext cx="457757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b="1" i="1" dirty="0">
                <a:solidFill>
                  <a:schemeClr val="bg1"/>
                </a:solidFill>
              </a:rPr>
              <a:t>Recent developments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315D82C-2E9A-C2CB-8A7E-4699303A0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51" y="4179802"/>
            <a:ext cx="7146330" cy="172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 sz="1800" b="0" i="1" dirty="0"/>
              <a:t>	    </a:t>
            </a:r>
            <a:r>
              <a:rPr lang="en-US" altLang="en-US" sz="2400" b="0" dirty="0"/>
              <a:t>Genomics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400" b="0" dirty="0"/>
              <a:t>	   Computer graphics</a:t>
            </a:r>
          </a:p>
          <a:p>
            <a:pPr>
              <a:buClrTx/>
              <a:buSzTx/>
              <a:buFontTx/>
              <a:buNone/>
            </a:pPr>
            <a:r>
              <a:rPr lang="en-US" altLang="en-US" sz="2400" b="0" i="1" dirty="0"/>
              <a:t>	   </a:t>
            </a:r>
            <a:r>
              <a:rPr lang="en-US" altLang="en-US" sz="2400" b="0" dirty="0"/>
              <a:t>Computational chemistry</a:t>
            </a:r>
            <a:br>
              <a:rPr lang="en-US" altLang="en-US" sz="2400" b="0" i="1" dirty="0"/>
            </a:br>
            <a:r>
              <a:rPr lang="en-US" altLang="en-US" sz="2400" b="0" i="1" dirty="0"/>
              <a:t>	   </a:t>
            </a:r>
            <a:r>
              <a:rPr lang="en-US" altLang="en-US" sz="2400" b="0" dirty="0"/>
              <a:t>Machine learning</a:t>
            </a:r>
            <a:br>
              <a:rPr lang="en-US" altLang="en-US" sz="2400" b="0" dirty="0"/>
            </a:br>
            <a:br>
              <a:rPr lang="en-US" altLang="en-US" sz="2400" dirty="0"/>
            </a:b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656268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E1722-1F56-6263-4A4A-CA57B646F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118CE03-8A34-DF9A-F43C-F57E884BD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094EB-35E3-4844-8126-BEEAEF8960D2}" type="slidenum">
              <a:rPr lang="en-US" altLang="en-US"/>
              <a:pPr/>
              <a:t>26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08226" name="Rectangle 1026">
            <a:extLst>
              <a:ext uri="{FF2B5EF4-FFF2-40B4-BE49-F238E27FC236}">
                <a16:creationId xmlns:a16="http://schemas.microsoft.com/office/drawing/2014/main" id="{7FC41962-927C-4B3F-E12B-127943E7F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Change Vectors</a:t>
            </a:r>
          </a:p>
        </p:txBody>
      </p:sp>
      <p:grpSp>
        <p:nvGrpSpPr>
          <p:cNvPr id="308258" name="Group 1058">
            <a:extLst>
              <a:ext uri="{FF2B5EF4-FFF2-40B4-BE49-F238E27FC236}">
                <a16:creationId xmlns:a16="http://schemas.microsoft.com/office/drawing/2014/main" id="{3FC3C1CF-BD80-3B9E-C694-14BD31981956}"/>
              </a:ext>
            </a:extLst>
          </p:cNvPr>
          <p:cNvGrpSpPr>
            <a:grpSpLocks/>
          </p:cNvGrpSpPr>
          <p:nvPr/>
        </p:nvGrpSpPr>
        <p:grpSpPr bwMode="auto">
          <a:xfrm>
            <a:off x="903288" y="1560513"/>
            <a:ext cx="7467600" cy="4027487"/>
            <a:chOff x="569" y="983"/>
            <a:chExt cx="4704" cy="2537"/>
          </a:xfrm>
        </p:grpSpPr>
        <p:sp>
          <p:nvSpPr>
            <p:cNvPr id="308229" name="Rectangle 1029">
              <a:extLst>
                <a:ext uri="{FF2B5EF4-FFF2-40B4-BE49-F238E27FC236}">
                  <a16:creationId xmlns:a16="http://schemas.microsoft.com/office/drawing/2014/main" id="{805E9C42-2DEF-6AC9-3D44-CD6123442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400"/>
                <a:t>Memories</a:t>
              </a:r>
              <a:endParaRPr lang="en-US" altLang="en-US" sz="2800"/>
            </a:p>
          </p:txBody>
        </p:sp>
        <p:sp>
          <p:nvSpPr>
            <p:cNvPr id="308230" name="Rectangle 1030">
              <a:extLst>
                <a:ext uri="{FF2B5EF4-FFF2-40B4-BE49-F238E27FC236}">
                  <a16:creationId xmlns:a16="http://schemas.microsoft.com/office/drawing/2014/main" id="{8DA7259C-7605-9D23-C434-521088128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1600"/>
                <a:t>Display Components</a:t>
              </a:r>
              <a:endParaRPr lang="en-US" altLang="en-US" sz="2800"/>
            </a:p>
          </p:txBody>
        </p:sp>
        <p:sp>
          <p:nvSpPr>
            <p:cNvPr id="308231" name="Rectangle 1031">
              <a:extLst>
                <a:ext uri="{FF2B5EF4-FFF2-40B4-BE49-F238E27FC236}">
                  <a16:creationId xmlns:a16="http://schemas.microsoft.com/office/drawing/2014/main" id="{AEF82B9B-5EEE-BC19-BEB7-976F1E01C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3177"/>
              <a:ext cx="4704" cy="343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Physics</a:t>
              </a:r>
            </a:p>
          </p:txBody>
        </p:sp>
        <p:sp>
          <p:nvSpPr>
            <p:cNvPr id="308232" name="Rectangle 1032">
              <a:extLst>
                <a:ext uri="{FF2B5EF4-FFF2-40B4-BE49-F238E27FC236}">
                  <a16:creationId xmlns:a16="http://schemas.microsoft.com/office/drawing/2014/main" id="{F4292680-3879-AE25-6977-6B15EB7AC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812"/>
              <a:ext cx="4704" cy="36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Materials</a:t>
              </a:r>
            </a:p>
          </p:txBody>
        </p:sp>
        <p:sp>
          <p:nvSpPr>
            <p:cNvPr id="308233" name="Rectangle 1033">
              <a:extLst>
                <a:ext uri="{FF2B5EF4-FFF2-40B4-BE49-F238E27FC236}">
                  <a16:creationId xmlns:a16="http://schemas.microsoft.com/office/drawing/2014/main" id="{BC064D7E-C447-8877-69E8-1CF76F16C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400"/>
                <a:t>Processors</a:t>
              </a:r>
            </a:p>
          </p:txBody>
        </p:sp>
        <p:sp>
          <p:nvSpPr>
            <p:cNvPr id="308234" name="Rectangle 1034">
              <a:extLst>
                <a:ext uri="{FF2B5EF4-FFF2-40B4-BE49-F238E27FC236}">
                  <a16:creationId xmlns:a16="http://schemas.microsoft.com/office/drawing/2014/main" id="{DB20D217-A29C-641E-0CDF-F24725A0E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080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Computers</a:t>
              </a:r>
            </a:p>
          </p:txBody>
        </p:sp>
        <p:sp>
          <p:nvSpPr>
            <p:cNvPr id="308235" name="Rectangle 1035">
              <a:extLst>
                <a:ext uri="{FF2B5EF4-FFF2-40B4-BE49-F238E27FC236}">
                  <a16:creationId xmlns:a16="http://schemas.microsoft.com/office/drawing/2014/main" id="{4FED3CFB-1EA6-4A1C-C9AE-47ECFCB07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1714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Operating Systems</a:t>
              </a:r>
            </a:p>
          </p:txBody>
        </p:sp>
        <p:sp>
          <p:nvSpPr>
            <p:cNvPr id="308236" name="Rectangle 1036">
              <a:extLst>
                <a:ext uri="{FF2B5EF4-FFF2-40B4-BE49-F238E27FC236}">
                  <a16:creationId xmlns:a16="http://schemas.microsoft.com/office/drawing/2014/main" id="{9897C6ED-31AA-B299-8019-B501013BD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1349"/>
              <a:ext cx="4704" cy="36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Middleware</a:t>
              </a:r>
            </a:p>
          </p:txBody>
        </p:sp>
        <p:sp>
          <p:nvSpPr>
            <p:cNvPr id="308237" name="Rectangle 1037">
              <a:extLst>
                <a:ext uri="{FF2B5EF4-FFF2-40B4-BE49-F238E27FC236}">
                  <a16:creationId xmlns:a16="http://schemas.microsoft.com/office/drawing/2014/main" id="{33373FA4-94BA-EB0B-4D8F-8722D68B4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983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Applications</a:t>
              </a:r>
            </a:p>
          </p:txBody>
        </p:sp>
        <p:sp>
          <p:nvSpPr>
            <p:cNvPr id="308238" name="Line 1038">
              <a:extLst>
                <a:ext uri="{FF2B5EF4-FFF2-40B4-BE49-F238E27FC236}">
                  <a16:creationId xmlns:a16="http://schemas.microsoft.com/office/drawing/2014/main" id="{F8F7A08A-0B4D-9E40-4AD5-BFC0BF1BC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983"/>
              <a:ext cx="47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39" name="Line 1039">
              <a:extLst>
                <a:ext uri="{FF2B5EF4-FFF2-40B4-BE49-F238E27FC236}">
                  <a16:creationId xmlns:a16="http://schemas.microsoft.com/office/drawing/2014/main" id="{B5144BCF-A7A7-09CF-F4FB-1CCEB835BF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1349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0" name="Line 1040">
              <a:extLst>
                <a:ext uri="{FF2B5EF4-FFF2-40B4-BE49-F238E27FC236}">
                  <a16:creationId xmlns:a16="http://schemas.microsoft.com/office/drawing/2014/main" id="{2A8ED6C3-432D-8ABD-2EAC-9912C27753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1714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1" name="Line 1041">
              <a:extLst>
                <a:ext uri="{FF2B5EF4-FFF2-40B4-BE49-F238E27FC236}">
                  <a16:creationId xmlns:a16="http://schemas.microsoft.com/office/drawing/2014/main" id="{23802314-1A16-A17E-A8BA-D77FABCA6B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080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2" name="Line 1042">
              <a:extLst>
                <a:ext uri="{FF2B5EF4-FFF2-40B4-BE49-F238E27FC236}">
                  <a16:creationId xmlns:a16="http://schemas.microsoft.com/office/drawing/2014/main" id="{E3996E1F-E119-A7D9-2A96-7BB879A61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446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3" name="Line 1043">
              <a:extLst>
                <a:ext uri="{FF2B5EF4-FFF2-40B4-BE49-F238E27FC236}">
                  <a16:creationId xmlns:a16="http://schemas.microsoft.com/office/drawing/2014/main" id="{37446215-2F91-1E0E-F44C-A8A7369978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812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4" name="Line 1044">
              <a:extLst>
                <a:ext uri="{FF2B5EF4-FFF2-40B4-BE49-F238E27FC236}">
                  <a16:creationId xmlns:a16="http://schemas.microsoft.com/office/drawing/2014/main" id="{3D21DA11-4681-7CE6-CFE8-77949B5F1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3177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5" name="Line 1045">
              <a:extLst>
                <a:ext uri="{FF2B5EF4-FFF2-40B4-BE49-F238E27FC236}">
                  <a16:creationId xmlns:a16="http://schemas.microsoft.com/office/drawing/2014/main" id="{66174D4A-D095-7153-F956-0668A4DD34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3520"/>
              <a:ext cx="47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6" name="Line 1046">
              <a:extLst>
                <a:ext uri="{FF2B5EF4-FFF2-40B4-BE49-F238E27FC236}">
                  <a16:creationId xmlns:a16="http://schemas.microsoft.com/office/drawing/2014/main" id="{BA02271E-2DDD-73AF-71C7-E90E27EAD8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983"/>
              <a:ext cx="0" cy="253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8" name="Line 1048">
              <a:extLst>
                <a:ext uri="{FF2B5EF4-FFF2-40B4-BE49-F238E27FC236}">
                  <a16:creationId xmlns:a16="http://schemas.microsoft.com/office/drawing/2014/main" id="{A30A5771-7589-1DF4-DBE0-45A3B9227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1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9" name="Line 1049">
              <a:extLst>
                <a:ext uri="{FF2B5EF4-FFF2-40B4-BE49-F238E27FC236}">
                  <a16:creationId xmlns:a16="http://schemas.microsoft.com/office/drawing/2014/main" id="{A65650A9-5696-92B7-0D40-7F1F1A882B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5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50" name="Line 1050">
              <a:extLst>
                <a:ext uri="{FF2B5EF4-FFF2-40B4-BE49-F238E27FC236}">
                  <a16:creationId xmlns:a16="http://schemas.microsoft.com/office/drawing/2014/main" id="{C3C39E69-2CDE-5BA1-2C91-881E04E9D0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28" name="Rectangle 1028">
              <a:extLst>
                <a:ext uri="{FF2B5EF4-FFF2-40B4-BE49-F238E27FC236}">
                  <a16:creationId xmlns:a16="http://schemas.microsoft.com/office/drawing/2014/main" id="{0D607204-98FA-5E31-2071-8C5B1F6B2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/>
                <a:t>Interconnects</a:t>
              </a:r>
              <a:endParaRPr lang="en-US" altLang="en-US" sz="2400"/>
            </a:p>
          </p:txBody>
        </p:sp>
        <p:sp>
          <p:nvSpPr>
            <p:cNvPr id="308247" name="Line 1047">
              <a:extLst>
                <a:ext uri="{FF2B5EF4-FFF2-40B4-BE49-F238E27FC236}">
                  <a16:creationId xmlns:a16="http://schemas.microsoft.com/office/drawing/2014/main" id="{50C8274B-4335-9B4F-356C-3DF34E1D5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3" y="983"/>
              <a:ext cx="0" cy="253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</p:grpSp>
      <p:sp>
        <p:nvSpPr>
          <p:cNvPr id="308253" name="Line 1053">
            <a:extLst>
              <a:ext uri="{FF2B5EF4-FFF2-40B4-BE49-F238E27FC236}">
                <a16:creationId xmlns:a16="http://schemas.microsoft.com/office/drawing/2014/main" id="{F144D812-4CD4-B3BF-35BE-C29A6F08E7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6485" y="1193804"/>
            <a:ext cx="6358" cy="2886072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9995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BA1F-5565-BD38-560D-8A75C46E2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4C5B8FC-6B9C-49F9-2022-6D63672A80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27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25E3429E-1E35-6C3E-BA1F-E10C0EB0CC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305800" cy="533400"/>
          </a:xfrm>
        </p:spPr>
        <p:txBody>
          <a:bodyPr/>
          <a:lstStyle/>
          <a:p>
            <a:r>
              <a:rPr lang="en-US" altLang="en-US" dirty="0"/>
              <a:t>Supercomputing – more power!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DDCE3FB3-C717-CF0C-E3F1-236984926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7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7438A3F6-CB3E-2560-FF6D-AB0A0D23A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270DA-AC94-25DB-BA13-0A725A040C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38"/>
          <a:stretch/>
        </p:blipFill>
        <p:spPr>
          <a:xfrm>
            <a:off x="773524" y="1436132"/>
            <a:ext cx="4237196" cy="4951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846FEC-2650-6B0D-49B0-03B3CE444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22" y="1436132"/>
            <a:ext cx="2273300" cy="200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EF7F8-CE22-3352-6025-E55CA7B64239}"/>
              </a:ext>
            </a:extLst>
          </p:cNvPr>
          <p:cNvSpPr txBox="1"/>
          <p:nvPr/>
        </p:nvSpPr>
        <p:spPr>
          <a:xfrm>
            <a:off x="3494221" y="1066800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Cray 1 - 1975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4B1AA-BD02-82C5-4157-3CA2CE8C108E}"/>
              </a:ext>
            </a:extLst>
          </p:cNvPr>
          <p:cNvSpPr txBox="1"/>
          <p:nvPr/>
        </p:nvSpPr>
        <p:spPr>
          <a:xfrm>
            <a:off x="5398520" y="4191000"/>
            <a:ext cx="3322610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$8M ($46.8M in 2024 dollars)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- 160 </a:t>
            </a:r>
            <a:r>
              <a:rPr lang="en-US" altLang="en-US" sz="1800" i="1" dirty="0" err="1">
                <a:solidFill>
                  <a:schemeClr val="bg1"/>
                </a:solidFill>
              </a:rPr>
              <a:t>Mflops</a:t>
            </a:r>
            <a:endParaRPr lang="en-US" altLang="en-US" sz="1800" i="1" dirty="0">
              <a:solidFill>
                <a:schemeClr val="bg1"/>
              </a:solidFill>
            </a:endParaRP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Vector processing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Launch customer: LANL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- 80 built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3079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E0B22-4020-DBCE-C451-60DF2DAD2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8033723-6D1F-D614-AB4D-D806833B9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28</a:t>
            </a:fld>
            <a:endParaRPr lang="en-US" altLang="en-US" sz="1400" dirty="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EE948810-448B-D709-E1EB-2680A02909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305800" cy="533400"/>
          </a:xfrm>
        </p:spPr>
        <p:txBody>
          <a:bodyPr/>
          <a:lstStyle/>
          <a:p>
            <a:r>
              <a:rPr lang="en-US" altLang="en-US" dirty="0"/>
              <a:t>Supercomputing – more power through SIMD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C9D4B-7FCD-2A95-D676-8B36E8C12471}"/>
              </a:ext>
            </a:extLst>
          </p:cNvPr>
          <p:cNvSpPr txBox="1"/>
          <p:nvPr/>
        </p:nvSpPr>
        <p:spPr>
          <a:xfrm>
            <a:off x="3154960" y="1354100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E757ED-423C-6E92-16BB-C2929AEDB1C7}"/>
              </a:ext>
            </a:extLst>
          </p:cNvPr>
          <p:cNvSpPr txBox="1"/>
          <p:nvPr/>
        </p:nvSpPr>
        <p:spPr>
          <a:xfrm>
            <a:off x="3156815" y="1687958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7711C9-A3EF-6D06-C87D-A6594909E883}"/>
              </a:ext>
            </a:extLst>
          </p:cNvPr>
          <p:cNvSpPr txBox="1"/>
          <p:nvPr/>
        </p:nvSpPr>
        <p:spPr>
          <a:xfrm>
            <a:off x="3154960" y="2028151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D8C6E-07BA-4284-4A5B-CEC525EAD154}"/>
              </a:ext>
            </a:extLst>
          </p:cNvPr>
          <p:cNvSpPr txBox="1"/>
          <p:nvPr/>
        </p:nvSpPr>
        <p:spPr>
          <a:xfrm>
            <a:off x="3154959" y="2372501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71F974-061A-7949-682A-D8087F6CF891}"/>
              </a:ext>
            </a:extLst>
          </p:cNvPr>
          <p:cNvSpPr txBox="1"/>
          <p:nvPr/>
        </p:nvSpPr>
        <p:spPr>
          <a:xfrm>
            <a:off x="4145560" y="1354100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63963F-E077-46DC-30BD-881F5944E971}"/>
              </a:ext>
            </a:extLst>
          </p:cNvPr>
          <p:cNvSpPr txBox="1"/>
          <p:nvPr/>
        </p:nvSpPr>
        <p:spPr>
          <a:xfrm>
            <a:off x="4147415" y="1687958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434F8C-04BA-CD3E-B2AE-1081396C4006}"/>
              </a:ext>
            </a:extLst>
          </p:cNvPr>
          <p:cNvSpPr txBox="1"/>
          <p:nvPr/>
        </p:nvSpPr>
        <p:spPr>
          <a:xfrm>
            <a:off x="4145560" y="2028151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b3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3DD0FC-793D-5861-16E4-2285A4DA6F48}"/>
              </a:ext>
            </a:extLst>
          </p:cNvPr>
          <p:cNvSpPr txBox="1"/>
          <p:nvPr/>
        </p:nvSpPr>
        <p:spPr>
          <a:xfrm>
            <a:off x="4145559" y="2372501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b4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02570E-FA4C-BBC3-5F73-9DE554253147}"/>
              </a:ext>
            </a:extLst>
          </p:cNvPr>
          <p:cNvSpPr txBox="1"/>
          <p:nvPr/>
        </p:nvSpPr>
        <p:spPr>
          <a:xfrm>
            <a:off x="774137" y="3449475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 reg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DEB97-822A-E3BC-C0D7-CCCD1CBE6BED}"/>
              </a:ext>
            </a:extLst>
          </p:cNvPr>
          <p:cNvSpPr txBox="1"/>
          <p:nvPr/>
        </p:nvSpPr>
        <p:spPr>
          <a:xfrm>
            <a:off x="1764737" y="3449475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B reg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CF7212-5A82-DA91-57BA-9B7A89713FAD}"/>
              </a:ext>
            </a:extLst>
          </p:cNvPr>
          <p:cNvSpPr/>
          <p:nvPr/>
        </p:nvSpPr>
        <p:spPr bwMode="auto">
          <a:xfrm>
            <a:off x="1295401" y="4123526"/>
            <a:ext cx="609600" cy="5703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FD9944-23BB-C654-312D-79690DE599AB}"/>
              </a:ext>
            </a:extLst>
          </p:cNvPr>
          <p:cNvSpPr txBox="1"/>
          <p:nvPr/>
        </p:nvSpPr>
        <p:spPr>
          <a:xfrm>
            <a:off x="1380892" y="419534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81BA01-0202-5A30-2309-2B101D9019FE}"/>
              </a:ext>
            </a:extLst>
          </p:cNvPr>
          <p:cNvSpPr txBox="1"/>
          <p:nvPr/>
        </p:nvSpPr>
        <p:spPr>
          <a:xfrm>
            <a:off x="1225269" y="5133201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C reg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B14537-B0F3-4147-7973-FFE4FF865059}"/>
              </a:ext>
            </a:extLst>
          </p:cNvPr>
          <p:cNvCxnSpPr>
            <a:stCxn id="31" idx="2"/>
            <a:endCxn id="35" idx="0"/>
          </p:cNvCxnSpPr>
          <p:nvPr/>
        </p:nvCxnSpPr>
        <p:spPr bwMode="auto">
          <a:xfrm flipH="1">
            <a:off x="1761892" y="3726474"/>
            <a:ext cx="377777" cy="468868"/>
          </a:xfrm>
          <a:prstGeom prst="straightConnector1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8A5F6-F906-CD97-B955-9E1B798845A1}"/>
              </a:ext>
            </a:extLst>
          </p:cNvPr>
          <p:cNvCxnSpPr/>
          <p:nvPr/>
        </p:nvCxnSpPr>
        <p:spPr bwMode="auto">
          <a:xfrm>
            <a:off x="1163329" y="3726474"/>
            <a:ext cx="289117" cy="468868"/>
          </a:xfrm>
          <a:prstGeom prst="straightConnector1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F6284C-8184-DC40-83E0-F8A137032561}"/>
              </a:ext>
            </a:extLst>
          </p:cNvPr>
          <p:cNvCxnSpPr>
            <a:stCxn id="32" idx="4"/>
          </p:cNvCxnSpPr>
          <p:nvPr/>
        </p:nvCxnSpPr>
        <p:spPr bwMode="auto">
          <a:xfrm flipH="1">
            <a:off x="1592708" y="4693862"/>
            <a:ext cx="7493" cy="454104"/>
          </a:xfrm>
          <a:prstGeom prst="straightConnector1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70A7D2-4123-1E9C-225A-15A2A6481660}"/>
              </a:ext>
            </a:extLst>
          </p:cNvPr>
          <p:cNvSpPr txBox="1"/>
          <p:nvPr/>
        </p:nvSpPr>
        <p:spPr>
          <a:xfrm>
            <a:off x="3749200" y="3269274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26B7DC-318A-623C-39FF-F3B2AAF589CA}"/>
              </a:ext>
            </a:extLst>
          </p:cNvPr>
          <p:cNvSpPr txBox="1"/>
          <p:nvPr/>
        </p:nvSpPr>
        <p:spPr>
          <a:xfrm>
            <a:off x="4581331" y="3283175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DB9A1B-55E9-0193-BB54-45AF93B1CD60}"/>
              </a:ext>
            </a:extLst>
          </p:cNvPr>
          <p:cNvSpPr txBox="1"/>
          <p:nvPr/>
        </p:nvSpPr>
        <p:spPr>
          <a:xfrm>
            <a:off x="5419531" y="3283175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FB9516-1BFF-6FB4-F1ED-FE144D3EC116}"/>
              </a:ext>
            </a:extLst>
          </p:cNvPr>
          <p:cNvSpPr txBox="1"/>
          <p:nvPr/>
        </p:nvSpPr>
        <p:spPr>
          <a:xfrm>
            <a:off x="6235542" y="3285034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521667-9BE7-59CA-1290-1C644C9C0F0E}"/>
              </a:ext>
            </a:extLst>
          </p:cNvPr>
          <p:cNvSpPr/>
          <p:nvPr/>
        </p:nvSpPr>
        <p:spPr bwMode="auto">
          <a:xfrm>
            <a:off x="3666931" y="3206975"/>
            <a:ext cx="3400136" cy="381000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10000"/>
              </a:spcAft>
              <a:buClr>
                <a:srgbClr val="003366"/>
              </a:buClr>
              <a:buSzPct val="85000"/>
              <a:buFont typeface="ZapfDingbats" pitchFamily="82" charset="2"/>
              <a:buNone/>
              <a:tabLst/>
            </a:pPr>
            <a:endParaRPr kumimoji="0" lang="en-US" sz="26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0D65DE-4014-42CE-10AB-CF08CBEF3CDA}"/>
              </a:ext>
            </a:extLst>
          </p:cNvPr>
          <p:cNvSpPr txBox="1"/>
          <p:nvPr/>
        </p:nvSpPr>
        <p:spPr>
          <a:xfrm>
            <a:off x="7051553" y="3283175"/>
            <a:ext cx="1093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Vector A reg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E529E1-BC09-89E1-F11D-2D722731A679}"/>
              </a:ext>
            </a:extLst>
          </p:cNvPr>
          <p:cNvSpPr txBox="1"/>
          <p:nvPr/>
        </p:nvSpPr>
        <p:spPr>
          <a:xfrm>
            <a:off x="4367311" y="3878272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DAF2F2-9098-6F8E-3A62-B1360C25EE6E}"/>
              </a:ext>
            </a:extLst>
          </p:cNvPr>
          <p:cNvSpPr txBox="1"/>
          <p:nvPr/>
        </p:nvSpPr>
        <p:spPr>
          <a:xfrm>
            <a:off x="5199442" y="3892173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E9D95F-123B-5828-422A-F344D8F72C59}"/>
              </a:ext>
            </a:extLst>
          </p:cNvPr>
          <p:cNvSpPr txBox="1"/>
          <p:nvPr/>
        </p:nvSpPr>
        <p:spPr>
          <a:xfrm>
            <a:off x="6037642" y="3892173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b3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7AF320-F862-011D-F8A8-4A42DE69C27C}"/>
              </a:ext>
            </a:extLst>
          </p:cNvPr>
          <p:cNvSpPr txBox="1"/>
          <p:nvPr/>
        </p:nvSpPr>
        <p:spPr>
          <a:xfrm>
            <a:off x="6853653" y="3894032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b4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514032-1D98-A26D-E6C7-4F601E941CD3}"/>
              </a:ext>
            </a:extLst>
          </p:cNvPr>
          <p:cNvSpPr/>
          <p:nvPr/>
        </p:nvSpPr>
        <p:spPr bwMode="auto">
          <a:xfrm>
            <a:off x="4285042" y="3815973"/>
            <a:ext cx="3400136" cy="381000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10000"/>
              </a:spcAft>
              <a:buClr>
                <a:srgbClr val="003366"/>
              </a:buClr>
              <a:buSzPct val="85000"/>
              <a:buFont typeface="ZapfDingbats" pitchFamily="82" charset="2"/>
              <a:buNone/>
              <a:tabLst/>
            </a:pPr>
            <a:endParaRPr kumimoji="0" lang="en-US" sz="26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A13A35-DF67-60C9-68C8-BDDFD70A618E}"/>
              </a:ext>
            </a:extLst>
          </p:cNvPr>
          <p:cNvSpPr txBox="1"/>
          <p:nvPr/>
        </p:nvSpPr>
        <p:spPr>
          <a:xfrm>
            <a:off x="7669664" y="3892173"/>
            <a:ext cx="1093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Vector B reg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5931CA8-CDAD-45BE-F06C-78E3EE6204E6}"/>
              </a:ext>
            </a:extLst>
          </p:cNvPr>
          <p:cNvSpPr/>
          <p:nvPr/>
        </p:nvSpPr>
        <p:spPr bwMode="auto">
          <a:xfrm>
            <a:off x="4047931" y="4603559"/>
            <a:ext cx="609600" cy="5703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C88311-1554-B9CE-44F6-5139C6129A72}"/>
              </a:ext>
            </a:extLst>
          </p:cNvPr>
          <p:cNvSpPr txBox="1"/>
          <p:nvPr/>
        </p:nvSpPr>
        <p:spPr>
          <a:xfrm>
            <a:off x="4133422" y="467537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F0318A8-5E8F-1B17-1B0F-DB8ABC5BC759}"/>
              </a:ext>
            </a:extLst>
          </p:cNvPr>
          <p:cNvSpPr/>
          <p:nvPr/>
        </p:nvSpPr>
        <p:spPr bwMode="auto">
          <a:xfrm>
            <a:off x="4944162" y="4613945"/>
            <a:ext cx="609600" cy="5703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4D77C1-36D9-28FA-63DB-D5AE2730F43A}"/>
              </a:ext>
            </a:extLst>
          </p:cNvPr>
          <p:cNvSpPr txBox="1"/>
          <p:nvPr/>
        </p:nvSpPr>
        <p:spPr>
          <a:xfrm>
            <a:off x="5029653" y="468576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B304BC-3E65-15BD-6C9B-6D01E57479C3}"/>
              </a:ext>
            </a:extLst>
          </p:cNvPr>
          <p:cNvSpPr/>
          <p:nvPr/>
        </p:nvSpPr>
        <p:spPr bwMode="auto">
          <a:xfrm>
            <a:off x="5800531" y="4611264"/>
            <a:ext cx="609600" cy="5703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391168" name="TextBox 391167">
            <a:extLst>
              <a:ext uri="{FF2B5EF4-FFF2-40B4-BE49-F238E27FC236}">
                <a16:creationId xmlns:a16="http://schemas.microsoft.com/office/drawing/2014/main" id="{6D9FB82E-51DE-3CDB-5913-357A3DA37C81}"/>
              </a:ext>
            </a:extLst>
          </p:cNvPr>
          <p:cNvSpPr txBox="1"/>
          <p:nvPr/>
        </p:nvSpPr>
        <p:spPr>
          <a:xfrm>
            <a:off x="5886022" y="468308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</a:t>
            </a:r>
          </a:p>
        </p:txBody>
      </p:sp>
      <p:sp>
        <p:nvSpPr>
          <p:cNvPr id="391169" name="Oval 391168">
            <a:extLst>
              <a:ext uri="{FF2B5EF4-FFF2-40B4-BE49-F238E27FC236}">
                <a16:creationId xmlns:a16="http://schemas.microsoft.com/office/drawing/2014/main" id="{7A0193DC-7AD0-923E-60CA-64BB19E629C6}"/>
              </a:ext>
            </a:extLst>
          </p:cNvPr>
          <p:cNvSpPr/>
          <p:nvPr/>
        </p:nvSpPr>
        <p:spPr bwMode="auto">
          <a:xfrm>
            <a:off x="6638731" y="4603559"/>
            <a:ext cx="609600" cy="5703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391171" name="TextBox 391170">
            <a:extLst>
              <a:ext uri="{FF2B5EF4-FFF2-40B4-BE49-F238E27FC236}">
                <a16:creationId xmlns:a16="http://schemas.microsoft.com/office/drawing/2014/main" id="{F1A675BA-EC6E-BC0C-6BB8-0099F3161753}"/>
              </a:ext>
            </a:extLst>
          </p:cNvPr>
          <p:cNvSpPr txBox="1"/>
          <p:nvPr/>
        </p:nvSpPr>
        <p:spPr>
          <a:xfrm>
            <a:off x="6724222" y="467537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</a:t>
            </a:r>
          </a:p>
        </p:txBody>
      </p:sp>
      <p:cxnSp>
        <p:nvCxnSpPr>
          <p:cNvPr id="391172" name="Straight Arrow Connector 391171">
            <a:extLst>
              <a:ext uri="{FF2B5EF4-FFF2-40B4-BE49-F238E27FC236}">
                <a16:creationId xmlns:a16="http://schemas.microsoft.com/office/drawing/2014/main" id="{9C3B67A0-8E28-4151-3B26-ABB0AF331980}"/>
              </a:ext>
            </a:extLst>
          </p:cNvPr>
          <p:cNvCxnSpPr/>
          <p:nvPr/>
        </p:nvCxnSpPr>
        <p:spPr bwMode="auto">
          <a:xfrm>
            <a:off x="3932678" y="3533960"/>
            <a:ext cx="311721" cy="1069599"/>
          </a:xfrm>
          <a:prstGeom prst="straightConnector1">
            <a:avLst/>
          </a:prstGeom>
          <a:noFill/>
          <a:ln w="222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1175" name="Straight Arrow Connector 391174">
            <a:extLst>
              <a:ext uri="{FF2B5EF4-FFF2-40B4-BE49-F238E27FC236}">
                <a16:creationId xmlns:a16="http://schemas.microsoft.com/office/drawing/2014/main" id="{86A27CBF-49F8-F2D7-71AE-D5F551D125DB}"/>
              </a:ext>
            </a:extLst>
          </p:cNvPr>
          <p:cNvCxnSpPr/>
          <p:nvPr/>
        </p:nvCxnSpPr>
        <p:spPr bwMode="auto">
          <a:xfrm flipH="1">
            <a:off x="4463518" y="4165832"/>
            <a:ext cx="234656" cy="462799"/>
          </a:xfrm>
          <a:prstGeom prst="straightConnector1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1177" name="Straight Arrow Connector 391176">
            <a:extLst>
              <a:ext uri="{FF2B5EF4-FFF2-40B4-BE49-F238E27FC236}">
                <a16:creationId xmlns:a16="http://schemas.microsoft.com/office/drawing/2014/main" id="{1875BEC6-AF45-AB95-28FA-6A60EF912E6C}"/>
              </a:ext>
            </a:extLst>
          </p:cNvPr>
          <p:cNvCxnSpPr/>
          <p:nvPr/>
        </p:nvCxnSpPr>
        <p:spPr bwMode="auto">
          <a:xfrm>
            <a:off x="4887721" y="3569868"/>
            <a:ext cx="311721" cy="1069599"/>
          </a:xfrm>
          <a:prstGeom prst="straightConnector1">
            <a:avLst/>
          </a:prstGeom>
          <a:noFill/>
          <a:ln w="222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1180" name="Straight Arrow Connector 391179">
            <a:extLst>
              <a:ext uri="{FF2B5EF4-FFF2-40B4-BE49-F238E27FC236}">
                <a16:creationId xmlns:a16="http://schemas.microsoft.com/office/drawing/2014/main" id="{70792FD8-899D-BF6C-914C-C5CEF5D6916C}"/>
              </a:ext>
            </a:extLst>
          </p:cNvPr>
          <p:cNvCxnSpPr/>
          <p:nvPr/>
        </p:nvCxnSpPr>
        <p:spPr bwMode="auto">
          <a:xfrm flipH="1">
            <a:off x="5363490" y="4173473"/>
            <a:ext cx="234656" cy="462799"/>
          </a:xfrm>
          <a:prstGeom prst="straightConnector1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1181" name="Straight Arrow Connector 391180">
            <a:extLst>
              <a:ext uri="{FF2B5EF4-FFF2-40B4-BE49-F238E27FC236}">
                <a16:creationId xmlns:a16="http://schemas.microsoft.com/office/drawing/2014/main" id="{14FCF924-CF15-6D0D-F42D-82FF0DBC42A7}"/>
              </a:ext>
            </a:extLst>
          </p:cNvPr>
          <p:cNvCxnSpPr/>
          <p:nvPr/>
        </p:nvCxnSpPr>
        <p:spPr bwMode="auto">
          <a:xfrm>
            <a:off x="5710801" y="3564898"/>
            <a:ext cx="311721" cy="1069599"/>
          </a:xfrm>
          <a:prstGeom prst="straightConnector1">
            <a:avLst/>
          </a:prstGeom>
          <a:noFill/>
          <a:ln w="222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1182" name="Straight Arrow Connector 391181">
            <a:extLst>
              <a:ext uri="{FF2B5EF4-FFF2-40B4-BE49-F238E27FC236}">
                <a16:creationId xmlns:a16="http://schemas.microsoft.com/office/drawing/2014/main" id="{2AEFAE48-C07B-FC6B-3F5B-AD220513F7E6}"/>
              </a:ext>
            </a:extLst>
          </p:cNvPr>
          <p:cNvCxnSpPr/>
          <p:nvPr/>
        </p:nvCxnSpPr>
        <p:spPr bwMode="auto">
          <a:xfrm flipH="1">
            <a:off x="6186570" y="4168503"/>
            <a:ext cx="234656" cy="462799"/>
          </a:xfrm>
          <a:prstGeom prst="straightConnector1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1183" name="Straight Arrow Connector 391182">
            <a:extLst>
              <a:ext uri="{FF2B5EF4-FFF2-40B4-BE49-F238E27FC236}">
                <a16:creationId xmlns:a16="http://schemas.microsoft.com/office/drawing/2014/main" id="{6A301DAF-7BE2-B897-B2CF-0786780E01D0}"/>
              </a:ext>
            </a:extLst>
          </p:cNvPr>
          <p:cNvCxnSpPr/>
          <p:nvPr/>
        </p:nvCxnSpPr>
        <p:spPr bwMode="auto">
          <a:xfrm>
            <a:off x="6544395" y="3551258"/>
            <a:ext cx="311721" cy="1069599"/>
          </a:xfrm>
          <a:prstGeom prst="straightConnector1">
            <a:avLst/>
          </a:prstGeom>
          <a:noFill/>
          <a:ln w="222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1184" name="Straight Arrow Connector 391183">
            <a:extLst>
              <a:ext uri="{FF2B5EF4-FFF2-40B4-BE49-F238E27FC236}">
                <a16:creationId xmlns:a16="http://schemas.microsoft.com/office/drawing/2014/main" id="{CC9511C2-755B-DE91-0EA9-77D63AA77940}"/>
              </a:ext>
            </a:extLst>
          </p:cNvPr>
          <p:cNvCxnSpPr/>
          <p:nvPr/>
        </p:nvCxnSpPr>
        <p:spPr bwMode="auto">
          <a:xfrm flipH="1">
            <a:off x="7020164" y="4154863"/>
            <a:ext cx="234656" cy="462799"/>
          </a:xfrm>
          <a:prstGeom prst="straightConnector1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1185" name="TextBox 391184">
            <a:extLst>
              <a:ext uri="{FF2B5EF4-FFF2-40B4-BE49-F238E27FC236}">
                <a16:creationId xmlns:a16="http://schemas.microsoft.com/office/drawing/2014/main" id="{A259D347-E67B-336A-F3F9-81A4CC42CFE9}"/>
              </a:ext>
            </a:extLst>
          </p:cNvPr>
          <p:cNvSpPr txBox="1"/>
          <p:nvPr/>
        </p:nvSpPr>
        <p:spPr>
          <a:xfrm>
            <a:off x="3992379" y="5610194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c1</a:t>
            </a:r>
          </a:p>
        </p:txBody>
      </p:sp>
      <p:cxnSp>
        <p:nvCxnSpPr>
          <p:cNvPr id="391186" name="Straight Arrow Connector 391185">
            <a:extLst>
              <a:ext uri="{FF2B5EF4-FFF2-40B4-BE49-F238E27FC236}">
                <a16:creationId xmlns:a16="http://schemas.microsoft.com/office/drawing/2014/main" id="{9E7B3273-0236-EAC2-67A2-C430B978F5A1}"/>
              </a:ext>
            </a:extLst>
          </p:cNvPr>
          <p:cNvCxnSpPr/>
          <p:nvPr/>
        </p:nvCxnSpPr>
        <p:spPr bwMode="auto">
          <a:xfrm flipH="1">
            <a:off x="4359818" y="5170855"/>
            <a:ext cx="7493" cy="454104"/>
          </a:xfrm>
          <a:prstGeom prst="straightConnector1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1187" name="TextBox 391186">
            <a:extLst>
              <a:ext uri="{FF2B5EF4-FFF2-40B4-BE49-F238E27FC236}">
                <a16:creationId xmlns:a16="http://schemas.microsoft.com/office/drawing/2014/main" id="{BC99CC66-975C-F863-A214-519D841A0B73}"/>
              </a:ext>
            </a:extLst>
          </p:cNvPr>
          <p:cNvSpPr txBox="1"/>
          <p:nvPr/>
        </p:nvSpPr>
        <p:spPr>
          <a:xfrm>
            <a:off x="4886131" y="5620939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c2</a:t>
            </a:r>
          </a:p>
        </p:txBody>
      </p:sp>
      <p:cxnSp>
        <p:nvCxnSpPr>
          <p:cNvPr id="391188" name="Straight Arrow Connector 391187">
            <a:extLst>
              <a:ext uri="{FF2B5EF4-FFF2-40B4-BE49-F238E27FC236}">
                <a16:creationId xmlns:a16="http://schemas.microsoft.com/office/drawing/2014/main" id="{08566629-E629-724B-F4F8-84D8B04D8CA3}"/>
              </a:ext>
            </a:extLst>
          </p:cNvPr>
          <p:cNvCxnSpPr/>
          <p:nvPr/>
        </p:nvCxnSpPr>
        <p:spPr bwMode="auto">
          <a:xfrm flipH="1">
            <a:off x="5253570" y="5181600"/>
            <a:ext cx="7493" cy="454104"/>
          </a:xfrm>
          <a:prstGeom prst="straightConnector1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1189" name="TextBox 391188">
            <a:extLst>
              <a:ext uri="{FF2B5EF4-FFF2-40B4-BE49-F238E27FC236}">
                <a16:creationId xmlns:a16="http://schemas.microsoft.com/office/drawing/2014/main" id="{C510D8DB-91CB-6B6B-4656-95D0F7E3C95A}"/>
              </a:ext>
            </a:extLst>
          </p:cNvPr>
          <p:cNvSpPr txBox="1"/>
          <p:nvPr/>
        </p:nvSpPr>
        <p:spPr>
          <a:xfrm>
            <a:off x="5724331" y="5620939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c3</a:t>
            </a:r>
          </a:p>
        </p:txBody>
      </p:sp>
      <p:cxnSp>
        <p:nvCxnSpPr>
          <p:cNvPr id="391190" name="Straight Arrow Connector 391189">
            <a:extLst>
              <a:ext uri="{FF2B5EF4-FFF2-40B4-BE49-F238E27FC236}">
                <a16:creationId xmlns:a16="http://schemas.microsoft.com/office/drawing/2014/main" id="{96235623-CE3D-0E7D-51B4-133428AE5132}"/>
              </a:ext>
            </a:extLst>
          </p:cNvPr>
          <p:cNvCxnSpPr/>
          <p:nvPr/>
        </p:nvCxnSpPr>
        <p:spPr bwMode="auto">
          <a:xfrm flipH="1">
            <a:off x="6091770" y="5181600"/>
            <a:ext cx="7493" cy="454104"/>
          </a:xfrm>
          <a:prstGeom prst="straightConnector1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1191" name="TextBox 391190">
            <a:extLst>
              <a:ext uri="{FF2B5EF4-FFF2-40B4-BE49-F238E27FC236}">
                <a16:creationId xmlns:a16="http://schemas.microsoft.com/office/drawing/2014/main" id="{D395ED64-DD7A-FA35-3C78-3ADA78A767F2}"/>
              </a:ext>
            </a:extLst>
          </p:cNvPr>
          <p:cNvSpPr txBox="1"/>
          <p:nvPr/>
        </p:nvSpPr>
        <p:spPr>
          <a:xfrm>
            <a:off x="6562531" y="5610194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c4</a:t>
            </a:r>
          </a:p>
        </p:txBody>
      </p:sp>
      <p:cxnSp>
        <p:nvCxnSpPr>
          <p:cNvPr id="391192" name="Straight Arrow Connector 391191">
            <a:extLst>
              <a:ext uri="{FF2B5EF4-FFF2-40B4-BE49-F238E27FC236}">
                <a16:creationId xmlns:a16="http://schemas.microsoft.com/office/drawing/2014/main" id="{72C2DA02-711A-BBA9-A404-51A20AB4928F}"/>
              </a:ext>
            </a:extLst>
          </p:cNvPr>
          <p:cNvCxnSpPr/>
          <p:nvPr/>
        </p:nvCxnSpPr>
        <p:spPr bwMode="auto">
          <a:xfrm flipH="1">
            <a:off x="6940646" y="5170855"/>
            <a:ext cx="7493" cy="454104"/>
          </a:xfrm>
          <a:prstGeom prst="straightConnector1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1193" name="Rectangle 391192">
            <a:extLst>
              <a:ext uri="{FF2B5EF4-FFF2-40B4-BE49-F238E27FC236}">
                <a16:creationId xmlns:a16="http://schemas.microsoft.com/office/drawing/2014/main" id="{B12E3BE2-2AE1-B19E-D6D9-DD4C8865790C}"/>
              </a:ext>
            </a:extLst>
          </p:cNvPr>
          <p:cNvSpPr/>
          <p:nvPr/>
        </p:nvSpPr>
        <p:spPr bwMode="auto">
          <a:xfrm>
            <a:off x="3935925" y="5558193"/>
            <a:ext cx="3464805" cy="369332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10000"/>
              </a:spcAft>
              <a:buClr>
                <a:srgbClr val="003366"/>
              </a:buClr>
              <a:buSzPct val="85000"/>
              <a:buFont typeface="ZapfDingbats" pitchFamily="82" charset="2"/>
              <a:buNone/>
              <a:tabLst/>
            </a:pPr>
            <a:endParaRPr kumimoji="0" lang="en-US" sz="26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1194" name="TextBox 391193">
            <a:extLst>
              <a:ext uri="{FF2B5EF4-FFF2-40B4-BE49-F238E27FC236}">
                <a16:creationId xmlns:a16="http://schemas.microsoft.com/office/drawing/2014/main" id="{22C31FFE-3DBE-C788-D07B-22F850790131}"/>
              </a:ext>
            </a:extLst>
          </p:cNvPr>
          <p:cNvSpPr txBox="1"/>
          <p:nvPr/>
        </p:nvSpPr>
        <p:spPr>
          <a:xfrm>
            <a:off x="7400730" y="5604359"/>
            <a:ext cx="1093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Vector C reg</a:t>
            </a:r>
          </a:p>
        </p:txBody>
      </p:sp>
      <p:sp>
        <p:nvSpPr>
          <p:cNvPr id="391195" name="TextBox 391194">
            <a:extLst>
              <a:ext uri="{FF2B5EF4-FFF2-40B4-BE49-F238E27FC236}">
                <a16:creationId xmlns:a16="http://schemas.microsoft.com/office/drawing/2014/main" id="{F1A2E397-0303-30C2-5F09-DCCA38A52677}"/>
              </a:ext>
            </a:extLst>
          </p:cNvPr>
          <p:cNvSpPr txBox="1"/>
          <p:nvPr/>
        </p:nvSpPr>
        <p:spPr>
          <a:xfrm>
            <a:off x="5136160" y="1361716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c1</a:t>
            </a:r>
          </a:p>
        </p:txBody>
      </p:sp>
      <p:sp>
        <p:nvSpPr>
          <p:cNvPr id="391196" name="TextBox 391195">
            <a:extLst>
              <a:ext uri="{FF2B5EF4-FFF2-40B4-BE49-F238E27FC236}">
                <a16:creationId xmlns:a16="http://schemas.microsoft.com/office/drawing/2014/main" id="{E319446C-4C8D-66FC-CC4C-5C69BDA8D856}"/>
              </a:ext>
            </a:extLst>
          </p:cNvPr>
          <p:cNvSpPr txBox="1"/>
          <p:nvPr/>
        </p:nvSpPr>
        <p:spPr>
          <a:xfrm>
            <a:off x="5138015" y="1695574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c2</a:t>
            </a:r>
          </a:p>
        </p:txBody>
      </p:sp>
      <p:sp>
        <p:nvSpPr>
          <p:cNvPr id="391197" name="TextBox 391196">
            <a:extLst>
              <a:ext uri="{FF2B5EF4-FFF2-40B4-BE49-F238E27FC236}">
                <a16:creationId xmlns:a16="http://schemas.microsoft.com/office/drawing/2014/main" id="{46371401-FEB6-F66A-5751-3374EF5EF7B3}"/>
              </a:ext>
            </a:extLst>
          </p:cNvPr>
          <p:cNvSpPr txBox="1"/>
          <p:nvPr/>
        </p:nvSpPr>
        <p:spPr>
          <a:xfrm>
            <a:off x="5136160" y="2035767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c3</a:t>
            </a:r>
          </a:p>
        </p:txBody>
      </p:sp>
      <p:sp>
        <p:nvSpPr>
          <p:cNvPr id="391198" name="TextBox 391197">
            <a:extLst>
              <a:ext uri="{FF2B5EF4-FFF2-40B4-BE49-F238E27FC236}">
                <a16:creationId xmlns:a16="http://schemas.microsoft.com/office/drawing/2014/main" id="{F02827B8-9596-8AAA-041C-7EB24B683E06}"/>
              </a:ext>
            </a:extLst>
          </p:cNvPr>
          <p:cNvSpPr txBox="1"/>
          <p:nvPr/>
        </p:nvSpPr>
        <p:spPr>
          <a:xfrm>
            <a:off x="5136159" y="2380117"/>
            <a:ext cx="7498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c4</a:t>
            </a:r>
          </a:p>
        </p:txBody>
      </p:sp>
    </p:spTree>
    <p:extLst>
      <p:ext uri="{BB962C8B-B14F-4D97-AF65-F5344CB8AC3E}">
        <p14:creationId xmlns:p14="http://schemas.microsoft.com/office/powerpoint/2010/main" val="6309805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6F83E-792C-88B6-EF24-726904EC3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9FF81E6-46DC-9817-8C0A-7FB5837140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20F16-3A55-564A-A9DC-5392E03FD3DB}" type="slidenum">
              <a:rPr lang="en-US" altLang="en-US"/>
              <a:pPr/>
              <a:t>29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1CDF4038-D90D-3AA5-E4CF-6C34040C9D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IBM – and the BUNCH:  1972 - 1986</a:t>
            </a:r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7231616B-8EA2-7BA2-BE5F-216FE44CF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738" y="1858963"/>
            <a:ext cx="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6A9C0D4F-E4AD-7922-8B4B-842E3942D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0200"/>
            <a:ext cx="419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 i="1" dirty="0"/>
              <a:t>IBM</a:t>
            </a:r>
          </a:p>
          <a:p>
            <a:pPr>
              <a:buClrTx/>
              <a:buSzTx/>
              <a:buFontTx/>
              <a:buNone/>
            </a:pPr>
            <a:endParaRPr lang="en-US" altLang="en-US" i="1" dirty="0"/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Burroughs</a:t>
            </a:r>
            <a:br>
              <a:rPr lang="en-US" altLang="en-US" i="1" dirty="0"/>
            </a:br>
            <a:r>
              <a:rPr lang="en-US" altLang="en-US" i="1" dirty="0"/>
              <a:t>Univac</a:t>
            </a:r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NCR</a:t>
            </a:r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Control Data</a:t>
            </a:r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Honeywell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40813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E8C2971-F1F5-4266-1C1D-D7972C1C2C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094EB-35E3-4844-8126-BEEAEF8960D2}" type="slidenum">
              <a:rPr lang="en-US" altLang="en-US"/>
              <a:pPr/>
              <a:t>3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08226" name="Rectangle 1026">
            <a:extLst>
              <a:ext uri="{FF2B5EF4-FFF2-40B4-BE49-F238E27FC236}">
                <a16:creationId xmlns:a16="http://schemas.microsoft.com/office/drawing/2014/main" id="{1CE1E7E0-6F56-CC4F-5680-578DCD0B6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Change Vectors</a:t>
            </a:r>
          </a:p>
        </p:txBody>
      </p:sp>
      <p:grpSp>
        <p:nvGrpSpPr>
          <p:cNvPr id="308258" name="Group 1058">
            <a:extLst>
              <a:ext uri="{FF2B5EF4-FFF2-40B4-BE49-F238E27FC236}">
                <a16:creationId xmlns:a16="http://schemas.microsoft.com/office/drawing/2014/main" id="{94117E57-5373-7F5F-C7F7-5B9948992115}"/>
              </a:ext>
            </a:extLst>
          </p:cNvPr>
          <p:cNvGrpSpPr>
            <a:grpSpLocks/>
          </p:cNvGrpSpPr>
          <p:nvPr/>
        </p:nvGrpSpPr>
        <p:grpSpPr bwMode="auto">
          <a:xfrm>
            <a:off x="903288" y="1560513"/>
            <a:ext cx="7467600" cy="4027487"/>
            <a:chOff x="569" y="983"/>
            <a:chExt cx="4704" cy="2537"/>
          </a:xfrm>
        </p:grpSpPr>
        <p:sp>
          <p:nvSpPr>
            <p:cNvPr id="308229" name="Rectangle 1029">
              <a:extLst>
                <a:ext uri="{FF2B5EF4-FFF2-40B4-BE49-F238E27FC236}">
                  <a16:creationId xmlns:a16="http://schemas.microsoft.com/office/drawing/2014/main" id="{037691A2-CB8D-7D54-CE01-8690FA50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400"/>
                <a:t>Memories</a:t>
              </a:r>
              <a:endParaRPr lang="en-US" altLang="en-US" sz="2800"/>
            </a:p>
          </p:txBody>
        </p:sp>
        <p:sp>
          <p:nvSpPr>
            <p:cNvPr id="308230" name="Rectangle 1030">
              <a:extLst>
                <a:ext uri="{FF2B5EF4-FFF2-40B4-BE49-F238E27FC236}">
                  <a16:creationId xmlns:a16="http://schemas.microsoft.com/office/drawing/2014/main" id="{75411EA7-0BC2-7745-17CE-06688B07B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1600"/>
                <a:t>Display Components</a:t>
              </a:r>
              <a:endParaRPr lang="en-US" altLang="en-US" sz="2800"/>
            </a:p>
          </p:txBody>
        </p:sp>
        <p:sp>
          <p:nvSpPr>
            <p:cNvPr id="308231" name="Rectangle 1031">
              <a:extLst>
                <a:ext uri="{FF2B5EF4-FFF2-40B4-BE49-F238E27FC236}">
                  <a16:creationId xmlns:a16="http://schemas.microsoft.com/office/drawing/2014/main" id="{E6D9CA91-0ED8-AD62-818B-24767D7BE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3177"/>
              <a:ext cx="4704" cy="343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Physics</a:t>
              </a:r>
            </a:p>
          </p:txBody>
        </p:sp>
        <p:sp>
          <p:nvSpPr>
            <p:cNvPr id="308232" name="Rectangle 1032">
              <a:extLst>
                <a:ext uri="{FF2B5EF4-FFF2-40B4-BE49-F238E27FC236}">
                  <a16:creationId xmlns:a16="http://schemas.microsoft.com/office/drawing/2014/main" id="{5FD236E2-1CC1-90AA-631D-B12613DE9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812"/>
              <a:ext cx="4704" cy="36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Materials</a:t>
              </a:r>
            </a:p>
          </p:txBody>
        </p:sp>
        <p:sp>
          <p:nvSpPr>
            <p:cNvPr id="308233" name="Rectangle 1033">
              <a:extLst>
                <a:ext uri="{FF2B5EF4-FFF2-40B4-BE49-F238E27FC236}">
                  <a16:creationId xmlns:a16="http://schemas.microsoft.com/office/drawing/2014/main" id="{996C12ED-B28B-E4A1-544E-C6EBE7551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400"/>
                <a:t>Processors</a:t>
              </a:r>
            </a:p>
          </p:txBody>
        </p:sp>
        <p:sp>
          <p:nvSpPr>
            <p:cNvPr id="308234" name="Rectangle 1034">
              <a:extLst>
                <a:ext uri="{FF2B5EF4-FFF2-40B4-BE49-F238E27FC236}">
                  <a16:creationId xmlns:a16="http://schemas.microsoft.com/office/drawing/2014/main" id="{EA7DB4F6-4B76-AAA7-2FC9-16FEA220B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080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Computers</a:t>
              </a:r>
            </a:p>
          </p:txBody>
        </p:sp>
        <p:sp>
          <p:nvSpPr>
            <p:cNvPr id="308235" name="Rectangle 1035">
              <a:extLst>
                <a:ext uri="{FF2B5EF4-FFF2-40B4-BE49-F238E27FC236}">
                  <a16:creationId xmlns:a16="http://schemas.microsoft.com/office/drawing/2014/main" id="{F7B3670F-6366-011A-5FFA-F90BFD2D8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1714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Operating Systems</a:t>
              </a:r>
            </a:p>
          </p:txBody>
        </p:sp>
        <p:sp>
          <p:nvSpPr>
            <p:cNvPr id="308236" name="Rectangle 1036">
              <a:extLst>
                <a:ext uri="{FF2B5EF4-FFF2-40B4-BE49-F238E27FC236}">
                  <a16:creationId xmlns:a16="http://schemas.microsoft.com/office/drawing/2014/main" id="{E603285C-F0AD-D6B7-6B6E-515384DC1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1349"/>
              <a:ext cx="4704" cy="36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Middleware</a:t>
              </a:r>
            </a:p>
          </p:txBody>
        </p:sp>
        <p:sp>
          <p:nvSpPr>
            <p:cNvPr id="308237" name="Rectangle 1037">
              <a:extLst>
                <a:ext uri="{FF2B5EF4-FFF2-40B4-BE49-F238E27FC236}">
                  <a16:creationId xmlns:a16="http://schemas.microsoft.com/office/drawing/2014/main" id="{7575EA83-4145-83AF-8499-0DEEB7275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983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Applications</a:t>
              </a:r>
            </a:p>
          </p:txBody>
        </p:sp>
        <p:sp>
          <p:nvSpPr>
            <p:cNvPr id="308238" name="Line 1038">
              <a:extLst>
                <a:ext uri="{FF2B5EF4-FFF2-40B4-BE49-F238E27FC236}">
                  <a16:creationId xmlns:a16="http://schemas.microsoft.com/office/drawing/2014/main" id="{0892DA29-78C0-B181-764C-8A07694A9D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983"/>
              <a:ext cx="47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39" name="Line 1039">
              <a:extLst>
                <a:ext uri="{FF2B5EF4-FFF2-40B4-BE49-F238E27FC236}">
                  <a16:creationId xmlns:a16="http://schemas.microsoft.com/office/drawing/2014/main" id="{ED28DD47-B699-57C9-5241-152166E8F3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1349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0" name="Line 1040">
              <a:extLst>
                <a:ext uri="{FF2B5EF4-FFF2-40B4-BE49-F238E27FC236}">
                  <a16:creationId xmlns:a16="http://schemas.microsoft.com/office/drawing/2014/main" id="{BF6BE3B3-317D-69CB-C76E-DD44AFE7D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1714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1" name="Line 1041">
              <a:extLst>
                <a:ext uri="{FF2B5EF4-FFF2-40B4-BE49-F238E27FC236}">
                  <a16:creationId xmlns:a16="http://schemas.microsoft.com/office/drawing/2014/main" id="{B0539FF4-90E3-1243-DA7D-70972B286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080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2" name="Line 1042">
              <a:extLst>
                <a:ext uri="{FF2B5EF4-FFF2-40B4-BE49-F238E27FC236}">
                  <a16:creationId xmlns:a16="http://schemas.microsoft.com/office/drawing/2014/main" id="{1189BFC6-BDB9-0329-51D4-46BADC619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446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3" name="Line 1043">
              <a:extLst>
                <a:ext uri="{FF2B5EF4-FFF2-40B4-BE49-F238E27FC236}">
                  <a16:creationId xmlns:a16="http://schemas.microsoft.com/office/drawing/2014/main" id="{D79A90E3-49FC-F57C-72D9-DB140A05D7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812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4" name="Line 1044">
              <a:extLst>
                <a:ext uri="{FF2B5EF4-FFF2-40B4-BE49-F238E27FC236}">
                  <a16:creationId xmlns:a16="http://schemas.microsoft.com/office/drawing/2014/main" id="{3CF01B75-5844-BFA5-CD00-61488AAFB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3177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5" name="Line 1045">
              <a:extLst>
                <a:ext uri="{FF2B5EF4-FFF2-40B4-BE49-F238E27FC236}">
                  <a16:creationId xmlns:a16="http://schemas.microsoft.com/office/drawing/2014/main" id="{26E281BC-853F-8EFC-0FE4-4C73A0D7B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3520"/>
              <a:ext cx="47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6" name="Line 1046">
              <a:extLst>
                <a:ext uri="{FF2B5EF4-FFF2-40B4-BE49-F238E27FC236}">
                  <a16:creationId xmlns:a16="http://schemas.microsoft.com/office/drawing/2014/main" id="{A50C408E-1454-43C6-DAD8-B8F40C065B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983"/>
              <a:ext cx="0" cy="253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8" name="Line 1048">
              <a:extLst>
                <a:ext uri="{FF2B5EF4-FFF2-40B4-BE49-F238E27FC236}">
                  <a16:creationId xmlns:a16="http://schemas.microsoft.com/office/drawing/2014/main" id="{B8C559F1-EFA3-8A53-2D38-A6393B615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1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9" name="Line 1049">
              <a:extLst>
                <a:ext uri="{FF2B5EF4-FFF2-40B4-BE49-F238E27FC236}">
                  <a16:creationId xmlns:a16="http://schemas.microsoft.com/office/drawing/2014/main" id="{ACB74774-7464-4B20-49A3-C018B75DA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5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50" name="Line 1050">
              <a:extLst>
                <a:ext uri="{FF2B5EF4-FFF2-40B4-BE49-F238E27FC236}">
                  <a16:creationId xmlns:a16="http://schemas.microsoft.com/office/drawing/2014/main" id="{122A622E-5A2C-6A11-C656-4C7515BE1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28" name="Rectangle 1028">
              <a:extLst>
                <a:ext uri="{FF2B5EF4-FFF2-40B4-BE49-F238E27FC236}">
                  <a16:creationId xmlns:a16="http://schemas.microsoft.com/office/drawing/2014/main" id="{346A4EBA-5962-5FA8-B169-E72007A28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/>
                <a:t>Interconnects</a:t>
              </a:r>
              <a:endParaRPr lang="en-US" altLang="en-US" sz="2400"/>
            </a:p>
          </p:txBody>
        </p:sp>
        <p:sp>
          <p:nvSpPr>
            <p:cNvPr id="308247" name="Line 1047">
              <a:extLst>
                <a:ext uri="{FF2B5EF4-FFF2-40B4-BE49-F238E27FC236}">
                  <a16:creationId xmlns:a16="http://schemas.microsoft.com/office/drawing/2014/main" id="{6B95932D-2931-E527-0281-BEF6362A35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3" y="983"/>
              <a:ext cx="0" cy="253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</p:grpSp>
      <p:sp>
        <p:nvSpPr>
          <p:cNvPr id="308254" name="Line 1054">
            <a:extLst>
              <a:ext uri="{FF2B5EF4-FFF2-40B4-BE49-F238E27FC236}">
                <a16:creationId xmlns:a16="http://schemas.microsoft.com/office/drawing/2014/main" id="{DD9B3712-1816-864F-C118-00162FDA19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1763" y="1563688"/>
            <a:ext cx="9525" cy="4438650"/>
          </a:xfrm>
          <a:prstGeom prst="line">
            <a:avLst/>
          </a:prstGeom>
          <a:noFill/>
          <a:ln w="762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308253" name="Line 1053">
            <a:extLst>
              <a:ext uri="{FF2B5EF4-FFF2-40B4-BE49-F238E27FC236}">
                <a16:creationId xmlns:a16="http://schemas.microsoft.com/office/drawing/2014/main" id="{1FD54DA6-E9CE-742A-87FC-FD6C42003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2013" y="1163638"/>
            <a:ext cx="11112" cy="3265487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1449C-CF79-3C6E-E2C0-2AC088DB0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DF1DCD7-A86A-1ABD-8EFF-7394CF82D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094EB-35E3-4844-8126-BEEAEF8960D2}" type="slidenum">
              <a:rPr lang="en-US" altLang="en-US"/>
              <a:pPr/>
              <a:t>30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08226" name="Rectangle 1026">
            <a:extLst>
              <a:ext uri="{FF2B5EF4-FFF2-40B4-BE49-F238E27FC236}">
                <a16:creationId xmlns:a16="http://schemas.microsoft.com/office/drawing/2014/main" id="{D3D55EB8-C68B-EEDF-328B-9E4B66CF58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Change Vectors</a:t>
            </a:r>
          </a:p>
        </p:txBody>
      </p:sp>
      <p:grpSp>
        <p:nvGrpSpPr>
          <p:cNvPr id="308258" name="Group 1058">
            <a:extLst>
              <a:ext uri="{FF2B5EF4-FFF2-40B4-BE49-F238E27FC236}">
                <a16:creationId xmlns:a16="http://schemas.microsoft.com/office/drawing/2014/main" id="{27923174-0901-6E37-461C-82B523AC190E}"/>
              </a:ext>
            </a:extLst>
          </p:cNvPr>
          <p:cNvGrpSpPr>
            <a:grpSpLocks/>
          </p:cNvGrpSpPr>
          <p:nvPr/>
        </p:nvGrpSpPr>
        <p:grpSpPr bwMode="auto">
          <a:xfrm>
            <a:off x="903288" y="1560513"/>
            <a:ext cx="7467600" cy="4027487"/>
            <a:chOff x="569" y="983"/>
            <a:chExt cx="4704" cy="2537"/>
          </a:xfrm>
        </p:grpSpPr>
        <p:sp>
          <p:nvSpPr>
            <p:cNvPr id="308229" name="Rectangle 1029">
              <a:extLst>
                <a:ext uri="{FF2B5EF4-FFF2-40B4-BE49-F238E27FC236}">
                  <a16:creationId xmlns:a16="http://schemas.microsoft.com/office/drawing/2014/main" id="{76F7132B-DE9B-5D2D-0B8B-C708BF66D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400"/>
                <a:t>Memories</a:t>
              </a:r>
              <a:endParaRPr lang="en-US" altLang="en-US" sz="2800"/>
            </a:p>
          </p:txBody>
        </p:sp>
        <p:sp>
          <p:nvSpPr>
            <p:cNvPr id="308230" name="Rectangle 1030">
              <a:extLst>
                <a:ext uri="{FF2B5EF4-FFF2-40B4-BE49-F238E27FC236}">
                  <a16:creationId xmlns:a16="http://schemas.microsoft.com/office/drawing/2014/main" id="{D753BE18-D460-B145-7E6B-09BEAE07E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1600"/>
                <a:t>Display Components</a:t>
              </a:r>
              <a:endParaRPr lang="en-US" altLang="en-US" sz="2800"/>
            </a:p>
          </p:txBody>
        </p:sp>
        <p:sp>
          <p:nvSpPr>
            <p:cNvPr id="308231" name="Rectangle 1031">
              <a:extLst>
                <a:ext uri="{FF2B5EF4-FFF2-40B4-BE49-F238E27FC236}">
                  <a16:creationId xmlns:a16="http://schemas.microsoft.com/office/drawing/2014/main" id="{95E69D35-7427-5D0A-90C3-2794A34CE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3177"/>
              <a:ext cx="4704" cy="343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Physics</a:t>
              </a:r>
            </a:p>
          </p:txBody>
        </p:sp>
        <p:sp>
          <p:nvSpPr>
            <p:cNvPr id="308232" name="Rectangle 1032">
              <a:extLst>
                <a:ext uri="{FF2B5EF4-FFF2-40B4-BE49-F238E27FC236}">
                  <a16:creationId xmlns:a16="http://schemas.microsoft.com/office/drawing/2014/main" id="{995C32B7-1590-C510-041B-6ADC3EAE4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812"/>
              <a:ext cx="4704" cy="36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Materials</a:t>
              </a:r>
            </a:p>
          </p:txBody>
        </p:sp>
        <p:sp>
          <p:nvSpPr>
            <p:cNvPr id="308233" name="Rectangle 1033">
              <a:extLst>
                <a:ext uri="{FF2B5EF4-FFF2-40B4-BE49-F238E27FC236}">
                  <a16:creationId xmlns:a16="http://schemas.microsoft.com/office/drawing/2014/main" id="{C9150883-1ECA-92E6-F7B1-D6082E6CF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400"/>
                <a:t>Processors</a:t>
              </a:r>
            </a:p>
          </p:txBody>
        </p:sp>
        <p:sp>
          <p:nvSpPr>
            <p:cNvPr id="308234" name="Rectangle 1034">
              <a:extLst>
                <a:ext uri="{FF2B5EF4-FFF2-40B4-BE49-F238E27FC236}">
                  <a16:creationId xmlns:a16="http://schemas.microsoft.com/office/drawing/2014/main" id="{C60B1C60-8BF8-E3B3-63FE-D005CD29A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2080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Computers</a:t>
              </a:r>
            </a:p>
          </p:txBody>
        </p:sp>
        <p:sp>
          <p:nvSpPr>
            <p:cNvPr id="308235" name="Rectangle 1035">
              <a:extLst>
                <a:ext uri="{FF2B5EF4-FFF2-40B4-BE49-F238E27FC236}">
                  <a16:creationId xmlns:a16="http://schemas.microsoft.com/office/drawing/2014/main" id="{FEA0674F-FB10-C4A8-E024-B5BA1012C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1714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Operating Systems</a:t>
              </a:r>
            </a:p>
          </p:txBody>
        </p:sp>
        <p:sp>
          <p:nvSpPr>
            <p:cNvPr id="308236" name="Rectangle 1036">
              <a:extLst>
                <a:ext uri="{FF2B5EF4-FFF2-40B4-BE49-F238E27FC236}">
                  <a16:creationId xmlns:a16="http://schemas.microsoft.com/office/drawing/2014/main" id="{FA897825-1B4B-DEA4-23C4-476A0A148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1349"/>
              <a:ext cx="4704" cy="36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Middleware</a:t>
              </a:r>
            </a:p>
          </p:txBody>
        </p:sp>
        <p:sp>
          <p:nvSpPr>
            <p:cNvPr id="308237" name="Rectangle 1037">
              <a:extLst>
                <a:ext uri="{FF2B5EF4-FFF2-40B4-BE49-F238E27FC236}">
                  <a16:creationId xmlns:a16="http://schemas.microsoft.com/office/drawing/2014/main" id="{A31A6502-77D1-BEF6-1988-7C6AEEFFA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" y="983"/>
              <a:ext cx="4704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 sz="2800"/>
                <a:t>Applications</a:t>
              </a:r>
            </a:p>
          </p:txBody>
        </p:sp>
        <p:sp>
          <p:nvSpPr>
            <p:cNvPr id="308238" name="Line 1038">
              <a:extLst>
                <a:ext uri="{FF2B5EF4-FFF2-40B4-BE49-F238E27FC236}">
                  <a16:creationId xmlns:a16="http://schemas.microsoft.com/office/drawing/2014/main" id="{46342E71-08D8-8A24-0C9B-547E690682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983"/>
              <a:ext cx="47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39" name="Line 1039">
              <a:extLst>
                <a:ext uri="{FF2B5EF4-FFF2-40B4-BE49-F238E27FC236}">
                  <a16:creationId xmlns:a16="http://schemas.microsoft.com/office/drawing/2014/main" id="{A2915A2E-203D-47E1-ACDF-50AEB9C66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1349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0" name="Line 1040">
              <a:extLst>
                <a:ext uri="{FF2B5EF4-FFF2-40B4-BE49-F238E27FC236}">
                  <a16:creationId xmlns:a16="http://schemas.microsoft.com/office/drawing/2014/main" id="{3C6C4E93-0487-4F2A-79A3-EE02D9165D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1714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1" name="Line 1041">
              <a:extLst>
                <a:ext uri="{FF2B5EF4-FFF2-40B4-BE49-F238E27FC236}">
                  <a16:creationId xmlns:a16="http://schemas.microsoft.com/office/drawing/2014/main" id="{E325DAA7-B092-9C3A-7372-B733A6CB12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080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2" name="Line 1042">
              <a:extLst>
                <a:ext uri="{FF2B5EF4-FFF2-40B4-BE49-F238E27FC236}">
                  <a16:creationId xmlns:a16="http://schemas.microsoft.com/office/drawing/2014/main" id="{35CB841E-35AF-1751-3F2F-E4C40EA1F9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446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3" name="Line 1043">
              <a:extLst>
                <a:ext uri="{FF2B5EF4-FFF2-40B4-BE49-F238E27FC236}">
                  <a16:creationId xmlns:a16="http://schemas.microsoft.com/office/drawing/2014/main" id="{C3AA7515-CAEE-0BDD-E89B-4DE59AA4E1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812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4" name="Line 1044">
              <a:extLst>
                <a:ext uri="{FF2B5EF4-FFF2-40B4-BE49-F238E27FC236}">
                  <a16:creationId xmlns:a16="http://schemas.microsoft.com/office/drawing/2014/main" id="{AF8FB11C-6EEB-15CA-B331-266D5409D2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3177"/>
              <a:ext cx="47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5" name="Line 1045">
              <a:extLst>
                <a:ext uri="{FF2B5EF4-FFF2-40B4-BE49-F238E27FC236}">
                  <a16:creationId xmlns:a16="http://schemas.microsoft.com/office/drawing/2014/main" id="{5C6FE713-D9A8-7557-DC37-A6FEBD549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3520"/>
              <a:ext cx="470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6" name="Line 1046">
              <a:extLst>
                <a:ext uri="{FF2B5EF4-FFF2-40B4-BE49-F238E27FC236}">
                  <a16:creationId xmlns:a16="http://schemas.microsoft.com/office/drawing/2014/main" id="{4FB59BCE-CEA6-6ED4-7F78-112BDE98A3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983"/>
              <a:ext cx="0" cy="253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8" name="Line 1048">
              <a:extLst>
                <a:ext uri="{FF2B5EF4-FFF2-40B4-BE49-F238E27FC236}">
                  <a16:creationId xmlns:a16="http://schemas.microsoft.com/office/drawing/2014/main" id="{6E31414E-B6D5-CF22-7C3A-07EB37E0F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1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49" name="Line 1049">
              <a:extLst>
                <a:ext uri="{FF2B5EF4-FFF2-40B4-BE49-F238E27FC236}">
                  <a16:creationId xmlns:a16="http://schemas.microsoft.com/office/drawing/2014/main" id="{B0BBEF08-0688-C9FC-CCCC-B9A54ED6BF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5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50" name="Line 1050">
              <a:extLst>
                <a:ext uri="{FF2B5EF4-FFF2-40B4-BE49-F238E27FC236}">
                  <a16:creationId xmlns:a16="http://schemas.microsoft.com/office/drawing/2014/main" id="{978D1E7B-0C3A-767B-A654-CD6A483B2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7" y="2446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  <p:sp>
          <p:nvSpPr>
            <p:cNvPr id="308228" name="Rectangle 1028">
              <a:extLst>
                <a:ext uri="{FF2B5EF4-FFF2-40B4-BE49-F238E27FC236}">
                  <a16:creationId xmlns:a16="http://schemas.microsoft.com/office/drawing/2014/main" id="{F96A9FA4-22D3-3906-6F8C-0E5B8F27E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" y="2446"/>
              <a:ext cx="1176" cy="36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spcBef>
                  <a:spcPct val="80000"/>
                </a:spcBef>
                <a:spcAft>
                  <a:spcPct val="0"/>
                </a:spcAft>
                <a:buFont typeface="Wingdings" pitchFamily="2" charset="2"/>
                <a:buChar char="n"/>
                <a:defRPr sz="2200">
                  <a:solidFill>
                    <a:schemeClr val="bg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20000"/>
                </a:spcBef>
                <a:spcAft>
                  <a:spcPct val="0"/>
                </a:spcAft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bg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20000"/>
                </a:spcBef>
                <a:spcAft>
                  <a:spcPct val="0"/>
                </a:spcAft>
                <a:buChar char="&gt;"/>
                <a:defRPr sz="1200">
                  <a:solidFill>
                    <a:schemeClr val="bg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C66"/>
                </a:buClr>
                <a:buChar char="»"/>
                <a:defRPr sz="1400">
                  <a:solidFill>
                    <a:schemeClr val="bg1"/>
                  </a:solidFill>
                  <a:latin typeface="Swis721 BlkCn BT" pitchFamily="34" charset="0"/>
                </a:defRPr>
              </a:lvl9pPr>
            </a:lstStyle>
            <a:p>
              <a:pPr algn="ctr">
                <a:buFont typeface="Wingdings" pitchFamily="2" charset="2"/>
                <a:buNone/>
              </a:pPr>
              <a:r>
                <a:rPr lang="en-US" altLang="en-US"/>
                <a:t>Interconnects</a:t>
              </a:r>
              <a:endParaRPr lang="en-US" altLang="en-US" sz="2400"/>
            </a:p>
          </p:txBody>
        </p:sp>
        <p:sp>
          <p:nvSpPr>
            <p:cNvPr id="308247" name="Line 1047">
              <a:extLst>
                <a:ext uri="{FF2B5EF4-FFF2-40B4-BE49-F238E27FC236}">
                  <a16:creationId xmlns:a16="http://schemas.microsoft.com/office/drawing/2014/main" id="{434D7909-351B-2F8D-FC5C-083B016F8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3" y="983"/>
              <a:ext cx="0" cy="253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/>
            <a:p>
              <a:endParaRPr lang="en-US"/>
            </a:p>
          </p:txBody>
        </p:sp>
      </p:grpSp>
      <p:sp>
        <p:nvSpPr>
          <p:cNvPr id="308253" name="Line 1053">
            <a:extLst>
              <a:ext uri="{FF2B5EF4-FFF2-40B4-BE49-F238E27FC236}">
                <a16:creationId xmlns:a16="http://schemas.microsoft.com/office/drawing/2014/main" id="{EEE737EF-5ACF-5B4E-1C9F-1FB73192DE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4343400"/>
            <a:ext cx="0" cy="1906548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4483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C1730-C13A-1EA5-3763-A41D5C883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04A8731-9919-02F4-AD50-DCE98569A0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31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1828DE6F-303A-2558-9D4A-4292E856C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305800" cy="533400"/>
          </a:xfrm>
        </p:spPr>
        <p:txBody>
          <a:bodyPr/>
          <a:lstStyle/>
          <a:p>
            <a:r>
              <a:rPr lang="en-US" altLang="en-US" dirty="0"/>
              <a:t>Minicomputers – let’s get small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5341BFA5-5A68-BFF2-FD2F-BF50AE501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7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6A4C637E-0DD4-BA9A-9B7E-6598ED9CA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DC20A-51A3-C3B9-316C-275AE077DE14}"/>
              </a:ext>
            </a:extLst>
          </p:cNvPr>
          <p:cNvSpPr txBox="1"/>
          <p:nvPr/>
        </p:nvSpPr>
        <p:spPr>
          <a:xfrm>
            <a:off x="1905000" y="4050268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i="1" dirty="0">
                <a:solidFill>
                  <a:schemeClr val="bg1"/>
                </a:solidFill>
              </a:rPr>
              <a:t>Ken Olsen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E0861-0EEB-B612-2984-DD0C2E3053F2}"/>
              </a:ext>
            </a:extLst>
          </p:cNvPr>
          <p:cNvSpPr txBox="1"/>
          <p:nvPr/>
        </p:nvSpPr>
        <p:spPr>
          <a:xfrm>
            <a:off x="6206610" y="1064808"/>
            <a:ext cx="201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DEC PDP-8 1964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A8339-4CB5-F656-AA22-9E188249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69" y="1094719"/>
            <a:ext cx="2286000" cy="2916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B60817-120A-1B96-14E6-F9AA43266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021" y="1434140"/>
            <a:ext cx="4351790" cy="5082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89C530-DF12-6B39-5507-AEED03EF6D4C}"/>
              </a:ext>
            </a:extLst>
          </p:cNvPr>
          <p:cNvSpPr txBox="1"/>
          <p:nvPr/>
        </p:nvSpPr>
        <p:spPr>
          <a:xfrm>
            <a:off x="266922" y="5086844"/>
            <a:ext cx="3523099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- 385 Kips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$18.5K ($185K in 2024 dollars)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- 50,000+ sold (various models)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61231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2C7B9-9251-9D22-D811-90BE45459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06988AA-5549-9D93-0DF2-29B41AC2A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49CD-EFF2-9248-AC73-6382F8F0188D}" type="slidenum">
              <a:rPr lang="en-US" altLang="en-US"/>
              <a:pPr/>
              <a:t>32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E44DFADF-6172-F24E-F3FE-9CE9524D49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Wheel of Reincarnation</a:t>
            </a:r>
          </a:p>
        </p:txBody>
      </p:sp>
      <p:graphicFrame>
        <p:nvGraphicFramePr>
          <p:cNvPr id="254077" name="Group 125">
            <a:extLst>
              <a:ext uri="{FF2B5EF4-FFF2-40B4-BE49-F238E27FC236}">
                <a16:creationId xmlns:a16="http://schemas.microsoft.com/office/drawing/2014/main" id="{02442E7B-D1E9-5BFB-3C26-688F35CCCC2D}"/>
              </a:ext>
            </a:extLst>
          </p:cNvPr>
          <p:cNvGraphicFramePr>
            <a:graphicFrameLocks noGrp="1"/>
          </p:cNvGraphicFramePr>
          <p:nvPr/>
        </p:nvGraphicFramePr>
        <p:xfrm>
          <a:off x="889000" y="1547813"/>
          <a:ext cx="7467600" cy="4027489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285991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52677246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426267662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863631015"/>
                    </a:ext>
                  </a:extLst>
                </a:gridCol>
              </a:tblGrid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Applications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11617"/>
                  </a:ext>
                </a:extLst>
              </a:tr>
              <a:tr h="579438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Middleware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84370"/>
                  </a:ext>
                </a:extLst>
              </a:tr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Operating Systems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577429"/>
                  </a:ext>
                </a:extLst>
              </a:tr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Computers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99748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Processors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Memories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Display Components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Interconnects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9814"/>
                  </a:ext>
                </a:extLst>
              </a:tr>
              <a:tr h="579438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Materials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980032"/>
                  </a:ext>
                </a:extLst>
              </a:tr>
              <a:tr h="544513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Physics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55262"/>
                  </a:ext>
                </a:extLst>
              </a:tr>
            </a:tbl>
          </a:graphicData>
        </a:graphic>
      </p:graphicFrame>
      <p:sp>
        <p:nvSpPr>
          <p:cNvPr id="254000" name="Line 48">
            <a:extLst>
              <a:ext uri="{FF2B5EF4-FFF2-40B4-BE49-F238E27FC236}">
                <a16:creationId xmlns:a16="http://schemas.microsoft.com/office/drawing/2014/main" id="{7EE497BD-32C0-7DB0-3D45-FF61268F61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2600" y="1371600"/>
            <a:ext cx="0" cy="835025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5" name="Line 23">
            <a:extLst>
              <a:ext uri="{FF2B5EF4-FFF2-40B4-BE49-F238E27FC236}">
                <a16:creationId xmlns:a16="http://schemas.microsoft.com/office/drawing/2014/main" id="{A0D066CD-FF19-9EB5-6B7F-93B2854D139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800" y="3860800"/>
            <a:ext cx="0" cy="1901825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3" name="Line 21">
            <a:extLst>
              <a:ext uri="{FF2B5EF4-FFF2-40B4-BE49-F238E27FC236}">
                <a16:creationId xmlns:a16="http://schemas.microsoft.com/office/drawing/2014/main" id="{9BC05EC9-0AD8-F2B2-6EB7-F12A595DA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6263" y="2378075"/>
            <a:ext cx="134937" cy="136525"/>
          </a:xfrm>
          <a:prstGeom prst="line">
            <a:avLst/>
          </a:prstGeom>
          <a:noFill/>
          <a:ln w="38100">
            <a:solidFill>
              <a:srgbClr val="008000">
                <a:alpha val="75000"/>
              </a:srgb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2" name="Oval 20">
            <a:extLst>
              <a:ext uri="{FF2B5EF4-FFF2-40B4-BE49-F238E27FC236}">
                <a16:creationId xmlns:a16="http://schemas.microsoft.com/office/drawing/2014/main" id="{0E365BCA-EDE4-2E8B-9DAD-B432DE417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828800"/>
            <a:ext cx="2514600" cy="2438400"/>
          </a:xfrm>
          <a:prstGeom prst="ellips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8736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1B202-EA37-8AB2-BAEA-25A70BC9F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F49A79-E427-8757-AA82-369122CA8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33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27B2A1EA-22CB-9B99-F5E9-44A27B8BB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305800" cy="533400"/>
          </a:xfrm>
        </p:spPr>
        <p:txBody>
          <a:bodyPr/>
          <a:lstStyle/>
          <a:p>
            <a:r>
              <a:rPr lang="en-US" altLang="en-US" dirty="0"/>
              <a:t>Minicomputing – an Incompatible Mess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24FE9A1E-F429-C8DF-6BA9-AC95C240E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7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DB053284-C4DB-3E30-D1DB-289A5D040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013F-94E8-20FA-7434-266A823244FD}"/>
              </a:ext>
            </a:extLst>
          </p:cNvPr>
          <p:cNvSpPr txBox="1"/>
          <p:nvPr/>
        </p:nvSpPr>
        <p:spPr>
          <a:xfrm>
            <a:off x="3048000" y="3821668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 err="1">
                <a:solidFill>
                  <a:schemeClr val="bg1"/>
                </a:solidFill>
              </a:rPr>
              <a:t>Modcomp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9CBF8-8730-E565-B732-163C964D7F65}"/>
              </a:ext>
            </a:extLst>
          </p:cNvPr>
          <p:cNvSpPr txBox="1"/>
          <p:nvPr/>
        </p:nvSpPr>
        <p:spPr>
          <a:xfrm>
            <a:off x="4377730" y="1307068"/>
            <a:ext cx="156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Data General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5452D-6A92-A5A1-2E60-D4EABA560ADF}"/>
              </a:ext>
            </a:extLst>
          </p:cNvPr>
          <p:cNvSpPr txBox="1"/>
          <p:nvPr/>
        </p:nvSpPr>
        <p:spPr>
          <a:xfrm>
            <a:off x="2447069" y="1295400"/>
            <a:ext cx="753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DEC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B9D25-DDCA-DC01-1F65-270C52EB89A3}"/>
              </a:ext>
            </a:extLst>
          </p:cNvPr>
          <p:cNvSpPr txBox="1"/>
          <p:nvPr/>
        </p:nvSpPr>
        <p:spPr>
          <a:xfrm>
            <a:off x="8204397" y="3833024"/>
            <a:ext cx="894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Prime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705C7-9158-E18E-3D7E-D8E550A13694}"/>
              </a:ext>
            </a:extLst>
          </p:cNvPr>
          <p:cNvSpPr txBox="1"/>
          <p:nvPr/>
        </p:nvSpPr>
        <p:spPr>
          <a:xfrm>
            <a:off x="5243021" y="3821668"/>
            <a:ext cx="1462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Honeywell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550AA-53C3-80C3-F23D-B7729F97F229}"/>
              </a:ext>
            </a:extLst>
          </p:cNvPr>
          <p:cNvSpPr txBox="1"/>
          <p:nvPr/>
        </p:nvSpPr>
        <p:spPr>
          <a:xfrm>
            <a:off x="7772400" y="1295400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 err="1">
                <a:solidFill>
                  <a:schemeClr val="bg1"/>
                </a:solidFill>
              </a:rPr>
              <a:t>Interdata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8BCA8-3BC1-0136-883A-CEFA7D3F3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3200400"/>
            <a:ext cx="584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3DAC6-A5E8-2C49-5268-1CED554F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3200400"/>
            <a:ext cx="5842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0A7719-EED5-3AD4-67D0-5CEF44DCFD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054"/>
          <a:stretch/>
        </p:blipFill>
        <p:spPr>
          <a:xfrm>
            <a:off x="185336" y="1632155"/>
            <a:ext cx="2795462" cy="20950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B0104E-F028-FD51-6FC0-FDE39C41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111" y="1652642"/>
            <a:ext cx="2763960" cy="20950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01287E-309C-7B04-38F7-EA5E4EDEC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676400"/>
            <a:ext cx="2841616" cy="20984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23AA72-7042-AB89-321C-2FFB82AE5CC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867" b="7522"/>
          <a:stretch/>
        </p:blipFill>
        <p:spPr>
          <a:xfrm>
            <a:off x="4279900" y="4202356"/>
            <a:ext cx="2143845" cy="1951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E00888-F5F8-D7DC-ED89-94E4EF2D5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9808" y="4212897"/>
            <a:ext cx="2535711" cy="1901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1E47A6-A062-578A-4BC2-B0535923402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7059"/>
          <a:stretch/>
        </p:blipFill>
        <p:spPr>
          <a:xfrm>
            <a:off x="6557893" y="4187399"/>
            <a:ext cx="2362266" cy="19516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50C771-E8CE-0B70-3318-B4A5156C5D74}"/>
              </a:ext>
            </a:extLst>
          </p:cNvPr>
          <p:cNvSpPr txBox="1"/>
          <p:nvPr/>
        </p:nvSpPr>
        <p:spPr>
          <a:xfrm>
            <a:off x="1636484" y="3182480"/>
            <a:ext cx="1828800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400" i="1" dirty="0">
                <a:solidFill>
                  <a:schemeClr val="bg1"/>
                </a:solidFill>
              </a:rPr>
              <a:t>Ken Thompson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400" i="1" dirty="0">
                <a:solidFill>
                  <a:schemeClr val="bg1"/>
                </a:solidFill>
              </a:rPr>
              <a:t>Dennis Ritchie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2265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4A0C-3389-2B15-072D-005A26FEA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715B950-3421-316D-5767-09D5835171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20F16-3A55-564A-A9DC-5392E03FD3DB}" type="slidenum">
              <a:rPr lang="en-US" altLang="en-US"/>
              <a:pPr/>
              <a:t>34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7ED66A12-927C-044B-A3D6-F00DBB9DFA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Minicomputers were/weren’t great</a:t>
            </a:r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A91960A3-D2D5-8858-ED24-68CBFA21F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738" y="1858963"/>
            <a:ext cx="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4CA6AF6B-D515-D3AB-B9EC-0304FB42D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863" y="1981200"/>
            <a:ext cx="7543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</a:pPr>
            <a:r>
              <a:rPr lang="en-US" altLang="en-US" i="1" dirty="0"/>
              <a:t>- Expanded access to computing</a:t>
            </a:r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- Reduced mainframe usage bottlenecks</a:t>
            </a:r>
            <a:br>
              <a:rPr lang="en-US" altLang="en-US" i="1" dirty="0"/>
            </a:br>
            <a:r>
              <a:rPr lang="en-US" altLang="en-US" i="1" dirty="0"/>
              <a:t>- Accelerated development of computing</a:t>
            </a:r>
            <a:br>
              <a:rPr lang="en-US" altLang="en-US" i="1" dirty="0"/>
            </a:br>
            <a:r>
              <a:rPr lang="en-US" altLang="en-US" i="1" dirty="0"/>
              <a:t>  networks and distributed computing</a:t>
            </a:r>
          </a:p>
          <a:p>
            <a:pPr>
              <a:buClrTx/>
              <a:buSzTx/>
              <a:buFontTx/>
              <a:buNone/>
            </a:pPr>
            <a:endParaRPr lang="en-US" altLang="en-US" i="1" dirty="0"/>
          </a:p>
          <a:p>
            <a:pPr>
              <a:buClrTx/>
              <a:buSzTx/>
              <a:buFontTx/>
              <a:buNone/>
            </a:pPr>
            <a:r>
              <a:rPr lang="en-US" altLang="en-US" i="1" dirty="0"/>
              <a:t>- Created IT management headaches</a:t>
            </a:r>
            <a:br>
              <a:rPr lang="en-US" altLang="en-US" i="1" dirty="0"/>
            </a:br>
            <a:r>
              <a:rPr lang="en-US" altLang="en-US" i="1" dirty="0"/>
              <a:t>- Reinvented many wheels</a:t>
            </a:r>
            <a:br>
              <a:rPr lang="en-US" altLang="en-US" i="1" dirty="0"/>
            </a:br>
            <a:br>
              <a:rPr lang="en-US" alt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724002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CAFD8-CC55-5F62-B207-298E31ED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EC94444-65AC-8ED4-21F8-56E03243FC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49CD-EFF2-9248-AC73-6382F8F0188D}" type="slidenum">
              <a:rPr lang="en-US" altLang="en-US"/>
              <a:pPr/>
              <a:t>35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67C62F1F-3EA0-3AEA-EC70-DA0849F91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Wheel of Reincarnation</a:t>
            </a:r>
          </a:p>
        </p:txBody>
      </p:sp>
      <p:graphicFrame>
        <p:nvGraphicFramePr>
          <p:cNvPr id="254077" name="Group 125">
            <a:extLst>
              <a:ext uri="{FF2B5EF4-FFF2-40B4-BE49-F238E27FC236}">
                <a16:creationId xmlns:a16="http://schemas.microsoft.com/office/drawing/2014/main" id="{5BC17D0F-18EF-AFC7-D473-418A96CB75AA}"/>
              </a:ext>
            </a:extLst>
          </p:cNvPr>
          <p:cNvGraphicFramePr>
            <a:graphicFrameLocks noGrp="1"/>
          </p:cNvGraphicFramePr>
          <p:nvPr/>
        </p:nvGraphicFramePr>
        <p:xfrm>
          <a:off x="889000" y="1547813"/>
          <a:ext cx="7467600" cy="4027489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285991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52677246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426267662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863631015"/>
                    </a:ext>
                  </a:extLst>
                </a:gridCol>
              </a:tblGrid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Applications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11617"/>
                  </a:ext>
                </a:extLst>
              </a:tr>
              <a:tr h="579438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Middleware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84370"/>
                  </a:ext>
                </a:extLst>
              </a:tr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Operating Systems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577429"/>
                  </a:ext>
                </a:extLst>
              </a:tr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Computers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99748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Processors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Memories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Display Components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Interconnects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9814"/>
                  </a:ext>
                </a:extLst>
              </a:tr>
              <a:tr h="579438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Materials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980032"/>
                  </a:ext>
                </a:extLst>
              </a:tr>
              <a:tr h="544513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Physics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55262"/>
                  </a:ext>
                </a:extLst>
              </a:tr>
            </a:tbl>
          </a:graphicData>
        </a:graphic>
      </p:graphicFrame>
      <p:sp>
        <p:nvSpPr>
          <p:cNvPr id="254000" name="Line 48">
            <a:extLst>
              <a:ext uri="{FF2B5EF4-FFF2-40B4-BE49-F238E27FC236}">
                <a16:creationId xmlns:a16="http://schemas.microsoft.com/office/drawing/2014/main" id="{0E3AF120-AFF1-05FC-80A0-7FB618A78E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2600" y="1371600"/>
            <a:ext cx="0" cy="835025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5" name="Line 23">
            <a:extLst>
              <a:ext uri="{FF2B5EF4-FFF2-40B4-BE49-F238E27FC236}">
                <a16:creationId xmlns:a16="http://schemas.microsoft.com/office/drawing/2014/main" id="{CB7E27B9-F4F9-1926-3046-57595C9A28F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800" y="3860800"/>
            <a:ext cx="0" cy="1901825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3" name="Line 21">
            <a:extLst>
              <a:ext uri="{FF2B5EF4-FFF2-40B4-BE49-F238E27FC236}">
                <a16:creationId xmlns:a16="http://schemas.microsoft.com/office/drawing/2014/main" id="{48106AD5-A746-B00A-E246-264B06D05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6263" y="2378075"/>
            <a:ext cx="134937" cy="136525"/>
          </a:xfrm>
          <a:prstGeom prst="line">
            <a:avLst/>
          </a:prstGeom>
          <a:noFill/>
          <a:ln w="38100">
            <a:solidFill>
              <a:srgbClr val="008000">
                <a:alpha val="75000"/>
              </a:srgb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2" name="Oval 20">
            <a:extLst>
              <a:ext uri="{FF2B5EF4-FFF2-40B4-BE49-F238E27FC236}">
                <a16:creationId xmlns:a16="http://schemas.microsoft.com/office/drawing/2014/main" id="{455C6A94-9936-8B08-470B-1F116BF8A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828800"/>
            <a:ext cx="2514600" cy="2438400"/>
          </a:xfrm>
          <a:prstGeom prst="ellips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5152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6D360-7F0D-4541-27A2-0BD9597B2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179177A-729E-4A31-F3B3-E464A43B34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36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8BC7643A-5250-525E-65C7-6A7BB7C1FE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Microprocessors – let’s get even smaller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D5BBD482-8BC1-7C70-646C-752C3CD2D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75301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69204-EF40-6807-7107-5336A464D1DE}"/>
              </a:ext>
            </a:extLst>
          </p:cNvPr>
          <p:cNvSpPr txBox="1"/>
          <p:nvPr/>
        </p:nvSpPr>
        <p:spPr>
          <a:xfrm>
            <a:off x="1313985" y="1837578"/>
            <a:ext cx="3410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MOS Technology 6502 - 1975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FE56C-0DDA-B5E6-4A71-44EF70FC11EC}"/>
              </a:ext>
            </a:extLst>
          </p:cNvPr>
          <p:cNvSpPr txBox="1"/>
          <p:nvPr/>
        </p:nvSpPr>
        <p:spPr>
          <a:xfrm>
            <a:off x="6705600" y="1828800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Intel 8080 -1974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9A888A-D13E-15F5-F5E0-92EC108E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214" y="2191828"/>
            <a:ext cx="3893208" cy="2919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0F004-FCD5-DAD9-6386-14DD497E88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15" r="4857"/>
          <a:stretch/>
        </p:blipFill>
        <p:spPr>
          <a:xfrm>
            <a:off x="533399" y="2191828"/>
            <a:ext cx="3962401" cy="28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0409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D51B9-10F8-511D-B7B8-0D6CBE798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A90D543-A5F9-0F3D-E0F1-00572161C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37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D1F66535-0F59-6C06-1D28-69956B406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75301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EAD1A-143D-2DFA-E141-D29817CF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75192"/>
            <a:ext cx="4648200" cy="65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2169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9B402-95F7-5065-CAE0-8072DB680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6C5C964-BC21-3D39-BD3C-06D37BD4E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38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5F0D7963-5A4A-45CE-9D64-CB79549307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Microcomputing – an incompatible mess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0148E6D6-FAE3-356B-361E-E9503BC42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75301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984B7-DAB7-ECFF-ED0F-96CBFFC8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33" t="5917" r="4168" b="11240"/>
          <a:stretch/>
        </p:blipFill>
        <p:spPr>
          <a:xfrm>
            <a:off x="4285786" y="2133599"/>
            <a:ext cx="4800600" cy="2844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AF079-D29D-A202-93F2-D2D1EC23F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4" y="2133600"/>
            <a:ext cx="4267200" cy="284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85730D-406C-2C5D-CA82-311CBC62EABA}"/>
              </a:ext>
            </a:extLst>
          </p:cNvPr>
          <p:cNvSpPr txBox="1"/>
          <p:nvPr/>
        </p:nvSpPr>
        <p:spPr>
          <a:xfrm>
            <a:off x="3676185" y="1764268"/>
            <a:ext cx="819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1974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9E7E9-EC7F-20C7-799F-90CC45B0E6EA}"/>
              </a:ext>
            </a:extLst>
          </p:cNvPr>
          <p:cNvSpPr txBox="1"/>
          <p:nvPr/>
        </p:nvSpPr>
        <p:spPr>
          <a:xfrm>
            <a:off x="8183098" y="1764268"/>
            <a:ext cx="819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1975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8441C-C0DC-3289-E1FA-8848427333B7}"/>
              </a:ext>
            </a:extLst>
          </p:cNvPr>
          <p:cNvSpPr txBox="1"/>
          <p:nvPr/>
        </p:nvSpPr>
        <p:spPr>
          <a:xfrm>
            <a:off x="5620901" y="5009995"/>
            <a:ext cx="3523099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~290 Kips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$931 ($5.5K in 2024 dollars)</a:t>
            </a:r>
            <a:br>
              <a:rPr lang="en-US" altLang="en-US" sz="1800" b="0" i="1" dirty="0">
                <a:solidFill>
                  <a:schemeClr val="bg1"/>
                </a:solidFill>
              </a:rPr>
            </a:br>
            <a:r>
              <a:rPr lang="en-US" altLang="en-US" sz="1800" b="0" i="1" dirty="0">
                <a:solidFill>
                  <a:schemeClr val="bg1"/>
                </a:solidFill>
              </a:rPr>
              <a:t>- $599 kit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- 20,000+ sold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80F9C-0580-6051-C19E-CFB37BB1D85C}"/>
              </a:ext>
            </a:extLst>
          </p:cNvPr>
          <p:cNvSpPr txBox="1"/>
          <p:nvPr/>
        </p:nvSpPr>
        <p:spPr>
          <a:xfrm>
            <a:off x="862098" y="5028580"/>
            <a:ext cx="3523099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~290 Kips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$621 ($3.9K in 2024 dollars)</a:t>
            </a:r>
            <a:br>
              <a:rPr lang="en-US" altLang="en-US" sz="1800" b="0" i="1" dirty="0">
                <a:solidFill>
                  <a:schemeClr val="bg1"/>
                </a:solidFill>
              </a:rPr>
            </a:br>
            <a:r>
              <a:rPr lang="en-US" altLang="en-US" sz="1800" b="0" i="1" dirty="0">
                <a:solidFill>
                  <a:schemeClr val="bg1"/>
                </a:solidFill>
              </a:rPr>
              <a:t>- $439 kit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- 25,000+ sold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54068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00C58-F87D-12DB-18FB-71B92AF1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3E50969-4A0F-36DD-9080-AFA72185A9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39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8C9DE3C3-CA4A-70E4-000F-220088795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Microcomputing – an incompatible mess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595B92BF-361E-F421-23F9-660AB6BE3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657708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99106-84BA-E831-DF41-A2E4ACA9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35100"/>
            <a:ext cx="5943589" cy="4152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DAB31-88AB-ABA2-094B-745661D7D2B6}"/>
              </a:ext>
            </a:extLst>
          </p:cNvPr>
          <p:cNvSpPr txBox="1"/>
          <p:nvPr/>
        </p:nvSpPr>
        <p:spPr>
          <a:xfrm>
            <a:off x="6324600" y="106680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Apple I - 1976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C7A0B-520A-3827-3D6F-C3A2A5917DAC}"/>
              </a:ext>
            </a:extLst>
          </p:cNvPr>
          <p:cNvSpPr txBox="1"/>
          <p:nvPr/>
        </p:nvSpPr>
        <p:spPr>
          <a:xfrm>
            <a:off x="228600" y="5486941"/>
            <a:ext cx="3523099" cy="95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~400 Kips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$666.66 ($3.7K in 2024 dollars)</a:t>
            </a:r>
            <a:br>
              <a:rPr lang="en-US" altLang="en-US" sz="1800" b="0" i="1" dirty="0">
                <a:solidFill>
                  <a:schemeClr val="bg1"/>
                </a:solidFill>
              </a:rPr>
            </a:br>
            <a:r>
              <a:rPr lang="en-US" altLang="en-US" sz="1800" i="1" dirty="0">
                <a:solidFill>
                  <a:schemeClr val="bg1"/>
                </a:solidFill>
              </a:rPr>
              <a:t>- 200 made, many returned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905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0A2CF16-EAB1-ECB6-96DC-07A68DBB8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1607B-0271-3F47-8B76-B52EEA57A6FA}" type="slidenum">
              <a:rPr lang="en-US" altLang="en-US"/>
              <a:pPr/>
              <a:t>4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58052" name="Rectangle 1028">
            <a:extLst>
              <a:ext uri="{FF2B5EF4-FFF2-40B4-BE49-F238E27FC236}">
                <a16:creationId xmlns:a16="http://schemas.microsoft.com/office/drawing/2014/main" id="{D8670004-D9F5-7D2A-F543-845F59E3C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Top-down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177BC-CFF8-2E7B-2798-CCECA019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43" y="1752600"/>
            <a:ext cx="8850313" cy="4139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FCFD2-36BA-CA4C-BA86-A3E817AED815}"/>
              </a:ext>
            </a:extLst>
          </p:cNvPr>
          <p:cNvSpPr txBox="1"/>
          <p:nvPr/>
        </p:nvSpPr>
        <p:spPr>
          <a:xfrm>
            <a:off x="6400800" y="1360966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Burroughs B5000 - 1961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20B6F-3D2B-916E-D656-3A0C4CCE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82291EE-6DB8-C77F-D598-4CEEB06D7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40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DA2496C4-E9DF-A165-2500-2FDDCF6365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Microcomputing – an incompatible mess, 1977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2954065F-C1B0-3FBE-236B-85EC33730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657708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ECE5F-0C7E-FD39-7F24-6E736D145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85" y="1600201"/>
            <a:ext cx="2713021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9A68A-DBA8-FDC1-BFFF-1E925F46A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246" y="3191108"/>
            <a:ext cx="2956309" cy="194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7EF5C-41DA-CAFE-DFD0-A31A6B216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636" y="1538050"/>
            <a:ext cx="2382302" cy="2730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CD16AA-8599-224F-64B7-2626F8812993}"/>
              </a:ext>
            </a:extLst>
          </p:cNvPr>
          <p:cNvSpPr txBox="1"/>
          <p:nvPr/>
        </p:nvSpPr>
        <p:spPr>
          <a:xfrm>
            <a:off x="1066801" y="1270156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Commodore PET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E9620-E70C-B137-41D6-A114BAA5A435}"/>
              </a:ext>
            </a:extLst>
          </p:cNvPr>
          <p:cNvSpPr txBox="1"/>
          <p:nvPr/>
        </p:nvSpPr>
        <p:spPr>
          <a:xfrm>
            <a:off x="3853906" y="2821776"/>
            <a:ext cx="2405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Radio Shack TRS-80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A26B6-3923-57FE-9980-A32B3619351E}"/>
              </a:ext>
            </a:extLst>
          </p:cNvPr>
          <p:cNvSpPr txBox="1"/>
          <p:nvPr/>
        </p:nvSpPr>
        <p:spPr>
          <a:xfrm>
            <a:off x="7848600" y="1143000"/>
            <a:ext cx="1210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Apple II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330B0-F41F-B303-FC26-853BEAEFD88D}"/>
              </a:ext>
            </a:extLst>
          </p:cNvPr>
          <p:cNvSpPr txBox="1"/>
          <p:nvPr/>
        </p:nvSpPr>
        <p:spPr>
          <a:xfrm>
            <a:off x="152401" y="3877191"/>
            <a:ext cx="1828800" cy="95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~400 Kips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$795 ($4.1K)</a:t>
            </a:r>
            <a:br>
              <a:rPr lang="en-US" altLang="en-US" sz="1800" b="0" i="1" dirty="0">
                <a:solidFill>
                  <a:schemeClr val="bg1"/>
                </a:solidFill>
              </a:rPr>
            </a:br>
            <a:r>
              <a:rPr lang="en-US" altLang="en-US" sz="1800" i="1" dirty="0">
                <a:solidFill>
                  <a:schemeClr val="bg1"/>
                </a:solidFill>
              </a:rPr>
              <a:t>- 219,000 sold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85782-7392-6E0E-D447-0354A04F5B6C}"/>
              </a:ext>
            </a:extLst>
          </p:cNvPr>
          <p:cNvSpPr txBox="1"/>
          <p:nvPr/>
        </p:nvSpPr>
        <p:spPr>
          <a:xfrm>
            <a:off x="3100744" y="5221170"/>
            <a:ext cx="2690456" cy="95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~300 Kips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$599.95 ($3.1K)</a:t>
            </a:r>
            <a:br>
              <a:rPr lang="en-US" altLang="en-US" sz="1800" b="0" i="1" dirty="0">
                <a:solidFill>
                  <a:schemeClr val="bg1"/>
                </a:solidFill>
              </a:rPr>
            </a:br>
            <a:r>
              <a:rPr lang="en-US" altLang="en-US" sz="1800" i="1" dirty="0">
                <a:solidFill>
                  <a:schemeClr val="bg1"/>
                </a:solidFill>
              </a:rPr>
              <a:t>- 2.4M sold (all models)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1628E-E013-DECD-686D-DB3F824FC9FF}"/>
              </a:ext>
            </a:extLst>
          </p:cNvPr>
          <p:cNvSpPr txBox="1"/>
          <p:nvPr/>
        </p:nvSpPr>
        <p:spPr>
          <a:xfrm>
            <a:off x="6324600" y="4382970"/>
            <a:ext cx="2690456" cy="95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~400 Kips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$1,298 ($6.7K)</a:t>
            </a:r>
            <a:br>
              <a:rPr lang="en-US" altLang="en-US" sz="1800" b="0" i="1" dirty="0">
                <a:solidFill>
                  <a:schemeClr val="bg1"/>
                </a:solidFill>
              </a:rPr>
            </a:br>
            <a:r>
              <a:rPr lang="en-US" altLang="en-US" sz="1800" i="1" dirty="0">
                <a:solidFill>
                  <a:schemeClr val="bg1"/>
                </a:solidFill>
              </a:rPr>
              <a:t>- ~6M sold (all models)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1994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8AE42-C412-2A12-1517-8B416EBD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3D41D1D-F42B-4740-988C-C5323DF116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41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B80D3FAA-F4FC-FE71-ED4A-3FB5CA3981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Microcomputing – the giant awakens, 1981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4F9B0A2A-E0AC-79A9-5B8D-57F130805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657708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571FF-F25A-9DD3-B95B-6C8047F1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65114"/>
            <a:ext cx="3936995" cy="5395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C748A1-01F3-E930-2EB2-0272F387C40B}"/>
              </a:ext>
            </a:extLst>
          </p:cNvPr>
          <p:cNvSpPr txBox="1"/>
          <p:nvPr/>
        </p:nvSpPr>
        <p:spPr>
          <a:xfrm>
            <a:off x="5410200" y="1191134"/>
            <a:ext cx="3276600" cy="95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~300 Kips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$1,565 ($5.4K)</a:t>
            </a:r>
            <a:br>
              <a:rPr lang="en-US" altLang="en-US" sz="1800" b="0" i="1" dirty="0">
                <a:solidFill>
                  <a:schemeClr val="bg1"/>
                </a:solidFill>
              </a:rPr>
            </a:br>
            <a:r>
              <a:rPr lang="en-US" altLang="en-US" sz="1800" i="1" dirty="0">
                <a:solidFill>
                  <a:schemeClr val="bg1"/>
                </a:solidFill>
              </a:rPr>
              <a:t>- 500,000+ sold in 1</a:t>
            </a:r>
            <a:r>
              <a:rPr lang="en-US" altLang="en-US" sz="1800" i="1" baseline="30000" dirty="0">
                <a:solidFill>
                  <a:schemeClr val="bg1"/>
                </a:solidFill>
              </a:rPr>
              <a:t>st</a:t>
            </a:r>
            <a:r>
              <a:rPr lang="en-US" altLang="en-US" sz="1800" i="1" dirty="0">
                <a:solidFill>
                  <a:schemeClr val="bg1"/>
                </a:solidFill>
              </a:rPr>
              <a:t> 2 years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0002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0DD39-7089-E76A-64F4-A104370B3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ECD5D0E-3B2D-BAD7-D938-AED7F53EAA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42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62ABBD5C-A579-E1A3-527B-D1CB32EDEC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Microcomputing – the clone wars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1790CE99-2005-CCA4-5D40-1252796A2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657708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2D35A-540C-2893-C0D7-4E77B60B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72206"/>
            <a:ext cx="7772400" cy="3789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A4591-8D7E-8168-BD91-8212D1B130AC}"/>
              </a:ext>
            </a:extLst>
          </p:cNvPr>
          <p:cNvSpPr txBox="1"/>
          <p:nvPr/>
        </p:nvSpPr>
        <p:spPr>
          <a:xfrm>
            <a:off x="609600" y="5297370"/>
            <a:ext cx="7315200" cy="95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~300 Kips</a:t>
            </a:r>
          </a:p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$2,995 ($9.8K)</a:t>
            </a:r>
            <a:br>
              <a:rPr lang="en-US" altLang="en-US" sz="1800" b="0" i="1" dirty="0">
                <a:solidFill>
                  <a:schemeClr val="bg1"/>
                </a:solidFill>
              </a:rPr>
            </a:br>
            <a:r>
              <a:rPr lang="en-US" altLang="en-US" sz="1800" i="1" dirty="0">
                <a:solidFill>
                  <a:schemeClr val="bg1"/>
                </a:solidFill>
              </a:rPr>
              <a:t>- 53,000 sold in 1</a:t>
            </a:r>
            <a:r>
              <a:rPr lang="en-US" altLang="en-US" sz="1800" i="1" baseline="30000" dirty="0">
                <a:solidFill>
                  <a:schemeClr val="bg1"/>
                </a:solidFill>
              </a:rPr>
              <a:t>st</a:t>
            </a:r>
            <a:r>
              <a:rPr lang="en-US" altLang="en-US" sz="1800" i="1" dirty="0">
                <a:solidFill>
                  <a:schemeClr val="bg1"/>
                </a:solidFill>
              </a:rPr>
              <a:t> year, $111M revenue (1983 $329M, 1984 $504M)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02E03-5AB6-6FFC-D244-F6E15497E12A}"/>
              </a:ext>
            </a:extLst>
          </p:cNvPr>
          <p:cNvSpPr txBox="1"/>
          <p:nvPr/>
        </p:nvSpPr>
        <p:spPr>
          <a:xfrm>
            <a:off x="5638800" y="1154668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COMPAQ portable - 1982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0474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42B27-CC5F-68E1-8B76-4A71B8180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720714C-64A7-EBF6-7B3F-AE2F9771C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43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858B50A7-3E28-1019-781F-83EBAE11E2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Microcomputing – the clone wars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E5643693-FEB0-81B8-3A6A-AD4008345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657708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C6016D-ECFC-E26A-694B-4C97E9616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980406"/>
            <a:ext cx="75438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</a:pPr>
            <a:r>
              <a:rPr lang="en-US" altLang="en-US" i="1" dirty="0"/>
              <a:t>1980: ~24 companies</a:t>
            </a:r>
          </a:p>
          <a:p>
            <a:pPr>
              <a:buClrTx/>
              <a:buSzTx/>
            </a:pPr>
            <a:r>
              <a:rPr lang="en-US" altLang="en-US" i="1" dirty="0"/>
              <a:t>	 724,000 units sold</a:t>
            </a:r>
          </a:p>
          <a:p>
            <a:pPr>
              <a:buClrTx/>
              <a:buSzTx/>
            </a:pPr>
            <a:endParaRPr lang="en-US" altLang="en-US" i="1" dirty="0"/>
          </a:p>
          <a:p>
            <a:pPr>
              <a:buClrTx/>
              <a:buSzTx/>
            </a:pPr>
            <a:r>
              <a:rPr lang="en-US" altLang="en-US" i="1" dirty="0"/>
              <a:t>1982: 100+ companies</a:t>
            </a:r>
          </a:p>
          <a:p>
            <a:pPr>
              <a:buClrTx/>
              <a:buSzTx/>
            </a:pPr>
            <a:r>
              <a:rPr lang="en-US" altLang="en-US" i="1" dirty="0"/>
              <a:t>	 2,800,000 units sold</a:t>
            </a:r>
          </a:p>
          <a:p>
            <a:pPr>
              <a:buClrTx/>
              <a:buSzTx/>
            </a:pPr>
            <a:endParaRPr lang="en-US" altLang="en-US" i="1" dirty="0"/>
          </a:p>
          <a:p>
            <a:pPr>
              <a:buClrTx/>
              <a:buSzTx/>
            </a:pPr>
            <a:r>
              <a:rPr lang="en-US" altLang="en-US" i="1" dirty="0"/>
              <a:t>Microsoft was a huge beneficiary</a:t>
            </a:r>
          </a:p>
          <a:p>
            <a:pPr>
              <a:buClrTx/>
              <a:buSzTx/>
              <a:buFontTx/>
              <a:buNone/>
            </a:pPr>
            <a:br>
              <a:rPr lang="en-US" altLang="en-US" i="1" dirty="0"/>
            </a:br>
            <a:br>
              <a:rPr lang="en-US" alt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878568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EBFA3-1553-9266-AF76-CAEFBB311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67C0874-69BC-0C6D-94F3-AAC3383A3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44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044B6290-0411-8CA7-3622-D70F088F7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Microcomputing – </a:t>
            </a:r>
            <a:r>
              <a:rPr lang="en-US" altLang="en-US" dirty="0">
                <a:latin typeface="Arial" panose="020B0604020202020204" pitchFamily="34" charset="0"/>
              </a:rPr>
              <a:t>mission accomplished</a:t>
            </a:r>
            <a:endParaRPr lang="en-US" altLang="en-US" dirty="0"/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A3778943-4728-81E7-15AD-663884322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657708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50E468B-ED00-EA43-B9FE-F0A0E711A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0"/>
            <a:ext cx="9220200" cy="62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</a:pPr>
            <a:r>
              <a:rPr lang="en-US" altLang="en-US" i="1" dirty="0"/>
              <a:t>Worldwide PC population now exceeds 2.7B units </a:t>
            </a:r>
            <a:br>
              <a:rPr lang="en-US" alt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520710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7F5D6-23B6-F687-A94D-A363C32E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0E7345E-0E0E-0883-E99B-0AA33A4BDE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45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209E6928-6C32-7463-BFC2-2459CEE94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Microcomputing – Apple tries something different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67DE6DBB-6C42-3E3D-5221-E225490BC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657708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A00AE-FE5B-2AF7-D343-802059DF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63" y="1969141"/>
            <a:ext cx="7772400" cy="437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F512A-6514-23BD-6385-43693BAC598F}"/>
              </a:ext>
            </a:extLst>
          </p:cNvPr>
          <p:cNvSpPr txBox="1"/>
          <p:nvPr/>
        </p:nvSpPr>
        <p:spPr>
          <a:xfrm>
            <a:off x="6228577" y="1599809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Apple Macintosh - 1984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8CAA6-8870-8366-7B6F-D1C7C6B25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25" y="151967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7574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67CB0-7B6F-278E-9E6D-6AD02552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A944F69-C3DF-290E-6888-2A162F8A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53" y="2731280"/>
            <a:ext cx="3166926" cy="3223988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4288FCC-3F1C-86D3-2730-9BA6C17DB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46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02EA401D-EBF7-ED5F-5962-E1898578AB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…but not really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4E1B1D6C-BBC6-2D21-C3CD-8112141C1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074" y="211618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5EE03-AF0A-790B-C1C2-52811208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789" y="4038600"/>
            <a:ext cx="2856570" cy="1820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E3D03F-A2F2-63F3-3A09-E056FDEBE7D6}"/>
              </a:ext>
            </a:extLst>
          </p:cNvPr>
          <p:cNvSpPr txBox="1"/>
          <p:nvPr/>
        </p:nvSpPr>
        <p:spPr>
          <a:xfrm>
            <a:off x="6934200" y="3669268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Xerox Star - 1981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0360D-8722-F59A-6222-294C4C711F8C}"/>
              </a:ext>
            </a:extLst>
          </p:cNvPr>
          <p:cNvSpPr txBox="1"/>
          <p:nvPr/>
        </p:nvSpPr>
        <p:spPr>
          <a:xfrm>
            <a:off x="4953000" y="805934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Xerox Alto - 1972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3EB1C-DCB8-0369-F376-1E50D12224A3}"/>
              </a:ext>
            </a:extLst>
          </p:cNvPr>
          <p:cNvSpPr txBox="1"/>
          <p:nvPr/>
        </p:nvSpPr>
        <p:spPr>
          <a:xfrm>
            <a:off x="2475443" y="5955268"/>
            <a:ext cx="2782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Douglas </a:t>
            </a:r>
            <a:r>
              <a:rPr lang="en-US" altLang="en-US" sz="1800" b="0" i="1" dirty="0" err="1">
                <a:solidFill>
                  <a:schemeClr val="bg1"/>
                </a:solidFill>
              </a:rPr>
              <a:t>Englebart</a:t>
            </a:r>
            <a:r>
              <a:rPr lang="en-US" altLang="en-US" sz="1800" b="0" i="1" dirty="0">
                <a:solidFill>
                  <a:schemeClr val="bg1"/>
                </a:solidFill>
              </a:rPr>
              <a:t> - 1968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D41EA2-A979-DA27-90A9-70ABA1F28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81" y="1602027"/>
            <a:ext cx="2777721" cy="18518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DED70E-B123-D821-7CEC-075D9DDAD8CC}"/>
              </a:ext>
            </a:extLst>
          </p:cNvPr>
          <p:cNvSpPr txBox="1"/>
          <p:nvPr/>
        </p:nvSpPr>
        <p:spPr>
          <a:xfrm>
            <a:off x="1001789" y="1259805"/>
            <a:ext cx="2782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Vannevar Bush - 1945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56724-1B79-15C9-0428-311536717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611" y="1138998"/>
            <a:ext cx="1830871" cy="277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082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171B8-ED20-347B-3CD2-E06F622DD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92C2361-EF6E-E83A-0B17-67D64B218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47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3BEE8153-7DE2-558F-9A67-8B55E13A8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dirty="0"/>
              <a:t>‘Beleaguered’ </a:t>
            </a:r>
            <a:r>
              <a:rPr lang="en-US" altLang="en-US" dirty="0"/>
              <a:t>Apple - 1997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09FD5B1E-7633-381E-E178-C893C4590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657708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B8F2DD-9615-43DD-C014-303E9155C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2" y="2780506"/>
            <a:ext cx="7696196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</a:pPr>
            <a:r>
              <a:rPr lang="en-US" altLang="en-US" b="0" i="1" dirty="0"/>
              <a:t>“I’d shut it down and give the money back to the</a:t>
            </a:r>
            <a:br>
              <a:rPr lang="en-US" altLang="en-US" b="0" i="1" dirty="0"/>
            </a:br>
            <a:r>
              <a:rPr lang="en-US" altLang="en-US" b="0" i="1" dirty="0"/>
              <a:t> shareholders”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3084226-175B-49CA-DA50-044AB39B5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87833"/>
            <a:ext cx="2547134" cy="629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</a:pPr>
            <a:r>
              <a:rPr lang="en-US" altLang="en-US" b="0" i="1" dirty="0"/>
              <a:t>- Michael Dell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792217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E5768-0D14-EBAC-0AA6-2C0061DF6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8E61D30-12FF-913B-A227-1DE5CCE12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48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9B76EFD1-4DEA-4262-55E7-9EDF9303E4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Apple - renaissance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53E9C268-870D-87B2-9D04-EEF5E33E6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657708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94355-9F45-0A29-E870-4DBEDC91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09225"/>
            <a:ext cx="2977788" cy="1914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1EF0D9-7F2C-DA81-7B4B-4033E52797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761" r="23761"/>
          <a:stretch/>
        </p:blipFill>
        <p:spPr>
          <a:xfrm>
            <a:off x="2667000" y="1696477"/>
            <a:ext cx="2285999" cy="245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639F2-3A2C-46AE-05DC-3429A5DA7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143000"/>
            <a:ext cx="1835514" cy="1558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FCFAF-48F8-F382-FACC-D8F10A582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687" y="4032631"/>
            <a:ext cx="1999787" cy="2368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8A170-7CCB-9479-6245-3CA9240A00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28" r="20592"/>
          <a:stretch/>
        </p:blipFill>
        <p:spPr>
          <a:xfrm>
            <a:off x="6425477" y="3939900"/>
            <a:ext cx="2209801" cy="251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F529E2-5F18-98D8-6EA0-8CC5592A2F76}"/>
              </a:ext>
            </a:extLst>
          </p:cNvPr>
          <p:cNvSpPr txBox="1"/>
          <p:nvPr/>
        </p:nvSpPr>
        <p:spPr>
          <a:xfrm>
            <a:off x="2667000" y="967106"/>
            <a:ext cx="78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1997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804D3-BD83-9202-A8E1-D5E83D8DE669}"/>
              </a:ext>
            </a:extLst>
          </p:cNvPr>
          <p:cNvSpPr txBox="1"/>
          <p:nvPr/>
        </p:nvSpPr>
        <p:spPr>
          <a:xfrm>
            <a:off x="6202243" y="1719487"/>
            <a:ext cx="78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1998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362DC-2FF1-60CB-5E3C-765A2992A2BE}"/>
              </a:ext>
            </a:extLst>
          </p:cNvPr>
          <p:cNvSpPr txBox="1"/>
          <p:nvPr/>
        </p:nvSpPr>
        <p:spPr>
          <a:xfrm>
            <a:off x="3505200" y="6062866"/>
            <a:ext cx="78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2001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3F8BA2-8174-E877-53E5-22951A194DD3}"/>
              </a:ext>
            </a:extLst>
          </p:cNvPr>
          <p:cNvSpPr txBox="1"/>
          <p:nvPr/>
        </p:nvSpPr>
        <p:spPr>
          <a:xfrm>
            <a:off x="8029084" y="3586440"/>
            <a:ext cx="78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2007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50498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2A9E2-9BD9-47D7-4168-2979BDE1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DA4E692-A4AA-377C-843D-A40721993B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49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03111DB8-C1A9-444F-801C-2719678A15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dirty="0"/>
              <a:t>Current status:  mainframes</a:t>
            </a:r>
            <a:endParaRPr lang="en-US" altLang="en-US" dirty="0"/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B5C8E930-7A3A-355D-EEC6-A8C22F4B1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657708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305D80-323E-A010-FA50-29BD2EC00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3" y="4267200"/>
            <a:ext cx="377189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</a:pPr>
            <a:r>
              <a:rPr lang="en-US" altLang="en-US" b="0" i="1" dirty="0"/>
              <a:t>Still alive and working</a:t>
            </a:r>
          </a:p>
          <a:p>
            <a:pPr>
              <a:buClrTx/>
              <a:buSzTx/>
            </a:pPr>
            <a:r>
              <a:rPr lang="en-US" altLang="en-US" b="0" i="1" dirty="0"/>
              <a:t>in back rooms where </a:t>
            </a:r>
          </a:p>
          <a:p>
            <a:pPr>
              <a:buClrTx/>
              <a:buSzTx/>
            </a:pPr>
            <a:r>
              <a:rPr lang="en-US" altLang="en-US" b="0" i="1" dirty="0"/>
              <a:t>you can’t see them…</a:t>
            </a: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86B15-FF8D-CED3-B8BB-8DA001E3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063" y="1219050"/>
            <a:ext cx="3832440" cy="5104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28C14-F487-75C4-B9B7-1E21F252576A}"/>
              </a:ext>
            </a:extLst>
          </p:cNvPr>
          <p:cNvSpPr txBox="1"/>
          <p:nvPr/>
        </p:nvSpPr>
        <p:spPr>
          <a:xfrm>
            <a:off x="1295400" y="1294206"/>
            <a:ext cx="3352797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- 225K+ transactions/sec peak</a:t>
            </a:r>
          </a:p>
          <a:p>
            <a:pPr>
              <a:buClrTx/>
              <a:buSzTx/>
            </a:pPr>
            <a:r>
              <a:rPr lang="en-US" altLang="en-US" sz="1800" b="0" i="1" dirty="0">
                <a:solidFill>
                  <a:schemeClr val="bg1"/>
                </a:solidFill>
              </a:rPr>
              <a:t>- $250k – $4M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AI ‘infusion’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080A5-48E6-71F2-30E6-742D257266B6}"/>
              </a:ext>
            </a:extLst>
          </p:cNvPr>
          <p:cNvSpPr txBox="1"/>
          <p:nvPr/>
        </p:nvSpPr>
        <p:spPr>
          <a:xfrm>
            <a:off x="6705600" y="861534"/>
            <a:ext cx="1937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IBM z16 - 2022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67218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1E83CFF-BD36-BA17-D2D3-01BFEFEFA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2318F-20A0-C346-84F6-53996CA92C84}" type="slidenum">
              <a:rPr lang="en-US" altLang="en-US"/>
              <a:pPr/>
              <a:t>5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60098" name="Rectangle 2">
            <a:extLst>
              <a:ext uri="{FF2B5EF4-FFF2-40B4-BE49-F238E27FC236}">
                <a16:creationId xmlns:a16="http://schemas.microsoft.com/office/drawing/2014/main" id="{AAF271A0-D6FC-0D03-5660-EED49E192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Bottom-up example</a:t>
            </a:r>
          </a:p>
        </p:txBody>
      </p:sp>
      <p:pic>
        <p:nvPicPr>
          <p:cNvPr id="260100" name="Picture 4">
            <a:extLst>
              <a:ext uri="{FF2B5EF4-FFF2-40B4-BE49-F238E27FC236}">
                <a16:creationId xmlns:a16="http://schemas.microsoft.com/office/drawing/2014/main" id="{421E5C7F-053C-156F-E2C7-4A2C2CF16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1231900"/>
            <a:ext cx="199231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E2D02-9249-810F-C0C2-320705B13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5AC2F-A465-5698-E6C4-7DD63808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56" y="1219200"/>
            <a:ext cx="4851400" cy="485140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8DC8B-808C-219E-6683-FCE94CDF4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50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B4939677-7C43-A429-8BC0-0AE201AF5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dirty="0"/>
              <a:t>Current status:  minicomputers</a:t>
            </a:r>
            <a:endParaRPr lang="en-US" altLang="en-US" dirty="0"/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7D9141B0-3A86-87BC-7EAC-B3550BDCF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85" y="2657708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E904B-57D5-2C21-B292-5BB45F3D6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23" y="4343400"/>
            <a:ext cx="377189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</a:pPr>
            <a:r>
              <a:rPr lang="en-US" altLang="en-US" b="0" i="1" dirty="0"/>
              <a:t>Almost entirely replaced by large PCs and PC clusters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156855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23384-6541-2B6D-5825-A83E20A9B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E7169D1-F1E7-8407-C415-BE6E1BDEE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51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86F9ACE6-3F60-22F9-7FC1-EEBEA7F8D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altLang="en-US" dirty="0"/>
              <a:t>Current status : supercomputing </a:t>
            </a:r>
            <a:br>
              <a:rPr lang="en-US" altLang="en-US" dirty="0"/>
            </a:br>
            <a:r>
              <a:rPr lang="en-US" altLang="en-US" dirty="0"/>
              <a:t>		          – more power through clustering</a:t>
            </a:r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B4EC390F-CDF8-A93F-FA61-51A2E48E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70" y="2679700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391179" name="Rectangle 11">
            <a:extLst>
              <a:ext uri="{FF2B5EF4-FFF2-40B4-BE49-F238E27FC236}">
                <a16:creationId xmlns:a16="http://schemas.microsoft.com/office/drawing/2014/main" id="{07915E3C-30A2-9B39-F563-D0744A4A7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0" y="4343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2CE99-0B00-D3F8-0B22-329DC9B0FBAF}"/>
              </a:ext>
            </a:extLst>
          </p:cNvPr>
          <p:cNvSpPr txBox="1"/>
          <p:nvPr/>
        </p:nvSpPr>
        <p:spPr>
          <a:xfrm>
            <a:off x="5867400" y="5726871"/>
            <a:ext cx="3082897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- $600M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- 1.1 Exaflops (1B </a:t>
            </a:r>
            <a:r>
              <a:rPr lang="en-US" altLang="en-US" sz="1800" i="1" dirty="0" err="1">
                <a:solidFill>
                  <a:schemeClr val="bg1"/>
                </a:solidFill>
              </a:rPr>
              <a:t>Mflops</a:t>
            </a:r>
            <a:r>
              <a:rPr lang="en-US" altLang="en-US" sz="1800" i="1" dirty="0">
                <a:solidFill>
                  <a:schemeClr val="bg1"/>
                </a:solidFill>
              </a:rPr>
              <a:t>)</a:t>
            </a:r>
          </a:p>
          <a:p>
            <a:pPr>
              <a:buClrTx/>
              <a:buSzTx/>
            </a:pPr>
            <a:r>
              <a:rPr lang="en-US" altLang="en-US" sz="1800" i="1" dirty="0">
                <a:solidFill>
                  <a:schemeClr val="bg1"/>
                </a:solidFill>
              </a:rPr>
              <a:t>- Customer: ORNL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997B4-CCCD-63CA-9E97-CA4105E2E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6" y="1777146"/>
            <a:ext cx="6684174" cy="3760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5A4FD3-DA1A-DF32-6D04-87B62C74D99A}"/>
              </a:ext>
            </a:extLst>
          </p:cNvPr>
          <p:cNvSpPr txBox="1"/>
          <p:nvPr/>
        </p:nvSpPr>
        <p:spPr>
          <a:xfrm>
            <a:off x="4003703" y="1407814"/>
            <a:ext cx="3235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en-US" sz="1800" b="0" i="1" dirty="0">
                <a:solidFill>
                  <a:schemeClr val="bg1"/>
                </a:solidFill>
              </a:rPr>
              <a:t>HPE Cray FRONTIER - 2023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75326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12199-5077-1788-4E1D-56812D23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FA16F14-91E8-018D-7124-30D37FC3B1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52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76A8A60B-453F-93B5-90A6-C7E49B662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dirty="0"/>
              <a:t>Current status:  micro (personal) computers</a:t>
            </a:r>
            <a:endParaRPr lang="en-US" altLang="en-US" dirty="0"/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85B7035F-B627-0906-FA1D-9E388983E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331" y="2643702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5003A1-A1BD-D9A6-269A-DD86E051F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41220"/>
            <a:ext cx="7034075" cy="385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</a:pPr>
            <a:r>
              <a:rPr lang="en-US" altLang="en-US" b="0" i="1" dirty="0"/>
              <a:t>- Laptops replacing desktops </a:t>
            </a:r>
          </a:p>
          <a:p>
            <a:pPr>
              <a:buClrTx/>
              <a:buSzTx/>
            </a:pPr>
            <a:r>
              <a:rPr lang="en-US" altLang="en-US" b="0" i="1" dirty="0"/>
              <a:t>- Market maturing, yearly unit volumes down</a:t>
            </a:r>
          </a:p>
          <a:p>
            <a:pPr marL="457200" indent="-457200">
              <a:buClrTx/>
              <a:buSzTx/>
              <a:buFontTx/>
              <a:buChar char="-"/>
            </a:pPr>
            <a:endParaRPr lang="en-US" altLang="en-US" b="0" i="1" dirty="0"/>
          </a:p>
          <a:p>
            <a:pPr>
              <a:buClrTx/>
              <a:buSzTx/>
            </a:pPr>
            <a:r>
              <a:rPr lang="en-US" altLang="en-US" b="0" i="1" dirty="0"/>
              <a:t>- For many consumers the phone is the</a:t>
            </a:r>
            <a:br>
              <a:rPr lang="en-US" altLang="en-US" b="0" i="1" dirty="0"/>
            </a:br>
            <a:r>
              <a:rPr lang="en-US" altLang="en-US" b="0" i="1" dirty="0"/>
              <a:t>  computer</a:t>
            </a:r>
            <a:br>
              <a:rPr lang="en-US" altLang="en-US" b="0" i="1" dirty="0"/>
            </a:br>
            <a:endParaRPr lang="en-US" altLang="en-US" b="0" i="1" dirty="0"/>
          </a:p>
          <a:p>
            <a:pPr marL="1828800" lvl="3" indent="-457200">
              <a:buClrTx/>
              <a:buSzTx/>
              <a:buFontTx/>
              <a:buChar char="-"/>
            </a:pPr>
            <a:r>
              <a:rPr lang="en-US" altLang="en-US" dirty="0">
                <a:solidFill>
                  <a:srgbClr val="FFFF00"/>
                </a:solidFill>
              </a:rPr>
              <a:t>2.3B iPhones</a:t>
            </a:r>
          </a:p>
          <a:p>
            <a:pPr marL="1828800" lvl="3" indent="-457200">
              <a:buClrTx/>
              <a:buSzTx/>
              <a:buFontTx/>
              <a:buChar char="-"/>
            </a:pPr>
            <a:r>
              <a:rPr lang="en-US" altLang="en-US" dirty="0">
                <a:solidFill>
                  <a:srgbClr val="FFFF00"/>
                </a:solidFill>
              </a:rPr>
              <a:t>3.3B Android phones</a:t>
            </a:r>
          </a:p>
        </p:txBody>
      </p:sp>
    </p:spTree>
    <p:extLst>
      <p:ext uri="{BB962C8B-B14F-4D97-AF65-F5344CB8AC3E}">
        <p14:creationId xmlns:p14="http://schemas.microsoft.com/office/powerpoint/2010/main" val="81235755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7D73F-BC14-EE46-3A28-6595CC24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B2819D3-44F4-C385-D749-FFEDC20948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49CD-EFF2-9248-AC73-6382F8F0188D}" type="slidenum">
              <a:rPr lang="en-US" altLang="en-US"/>
              <a:pPr/>
              <a:t>53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62145BA9-CA24-E495-26C3-3424CAAAE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What’s next?</a:t>
            </a:r>
          </a:p>
        </p:txBody>
      </p:sp>
      <p:graphicFrame>
        <p:nvGraphicFramePr>
          <p:cNvPr id="254077" name="Group 125">
            <a:extLst>
              <a:ext uri="{FF2B5EF4-FFF2-40B4-BE49-F238E27FC236}">
                <a16:creationId xmlns:a16="http://schemas.microsoft.com/office/drawing/2014/main" id="{7D078F92-9066-B27F-A6B9-3DE6ED4CC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107058"/>
              </p:ext>
            </p:extLst>
          </p:nvPr>
        </p:nvGraphicFramePr>
        <p:xfrm>
          <a:off x="889000" y="1547813"/>
          <a:ext cx="7467600" cy="4027489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285991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52677246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426267662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863631015"/>
                    </a:ext>
                  </a:extLst>
                </a:gridCol>
              </a:tblGrid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Applications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11617"/>
                  </a:ext>
                </a:extLst>
              </a:tr>
              <a:tr h="579438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Middleware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84370"/>
                  </a:ext>
                </a:extLst>
              </a:tr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Operating Systems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577429"/>
                  </a:ext>
                </a:extLst>
              </a:tr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Computers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99748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Processors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Memories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Display Components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Interconnects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9814"/>
                  </a:ext>
                </a:extLst>
              </a:tr>
              <a:tr h="579438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Materials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980032"/>
                  </a:ext>
                </a:extLst>
              </a:tr>
              <a:tr h="544513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Physics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55262"/>
                  </a:ext>
                </a:extLst>
              </a:tr>
            </a:tbl>
          </a:graphicData>
        </a:graphic>
      </p:graphicFrame>
      <p:sp>
        <p:nvSpPr>
          <p:cNvPr id="254000" name="Line 48">
            <a:extLst>
              <a:ext uri="{FF2B5EF4-FFF2-40B4-BE49-F238E27FC236}">
                <a16:creationId xmlns:a16="http://schemas.microsoft.com/office/drawing/2014/main" id="{6FE0A569-8BDE-F4A3-BD0C-3FBE9B373B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54404" y="1291335"/>
            <a:ext cx="0" cy="835025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5" name="Line 23">
            <a:extLst>
              <a:ext uri="{FF2B5EF4-FFF2-40B4-BE49-F238E27FC236}">
                <a16:creationId xmlns:a16="http://schemas.microsoft.com/office/drawing/2014/main" id="{CDD8B1B6-C7D2-D760-DFFD-7B323A2A04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5029200"/>
            <a:ext cx="0" cy="914400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3" name="Line 21">
            <a:extLst>
              <a:ext uri="{FF2B5EF4-FFF2-40B4-BE49-F238E27FC236}">
                <a16:creationId xmlns:a16="http://schemas.microsoft.com/office/drawing/2014/main" id="{385BAA00-A34F-247F-9036-7E9EA9C52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6263" y="2378075"/>
            <a:ext cx="134937" cy="136525"/>
          </a:xfrm>
          <a:prstGeom prst="line">
            <a:avLst/>
          </a:prstGeom>
          <a:noFill/>
          <a:ln w="38100">
            <a:solidFill>
              <a:srgbClr val="008000">
                <a:alpha val="75000"/>
              </a:srgb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2" name="Oval 20">
            <a:extLst>
              <a:ext uri="{FF2B5EF4-FFF2-40B4-BE49-F238E27FC236}">
                <a16:creationId xmlns:a16="http://schemas.microsoft.com/office/drawing/2014/main" id="{964E3B9F-FB87-CEC4-4CC0-C24835AF9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900" y="1789112"/>
            <a:ext cx="3632200" cy="3429000"/>
          </a:xfrm>
          <a:prstGeom prst="ellips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2352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9EAB3-0566-251F-B90E-5696C9594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F45F47D-FCA6-8170-BC19-0B4632FAD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54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D3913412-F885-F119-C8DF-F483CB904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dirty="0"/>
              <a:t>Molecular computing</a:t>
            </a:r>
            <a:endParaRPr lang="en-US" altLang="en-US" dirty="0"/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52E1A0E1-79C7-BC6C-1B66-5A44F844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331" y="2643702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3" name="Picture 4" descr="fig3">
            <a:extLst>
              <a:ext uri="{FF2B5EF4-FFF2-40B4-BE49-F238E27FC236}">
                <a16:creationId xmlns:a16="http://schemas.microsoft.com/office/drawing/2014/main" id="{4AABF633-375F-93D8-2958-36032CDEF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1" y="2514600"/>
            <a:ext cx="811441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BB010-E7A1-CAA9-208E-71D510672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39" y="975732"/>
            <a:ext cx="2387597" cy="14801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421F97-E567-D1FA-5762-4D0B915E0BBA}"/>
              </a:ext>
            </a:extLst>
          </p:cNvPr>
          <p:cNvSpPr/>
          <p:nvPr/>
        </p:nvSpPr>
        <p:spPr bwMode="auto">
          <a:xfrm>
            <a:off x="6483837" y="1945482"/>
            <a:ext cx="1828800" cy="264318"/>
          </a:xfrm>
          <a:prstGeom prst="ellipse">
            <a:avLst/>
          </a:prstGeom>
          <a:noFill/>
          <a:ln w="222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10000"/>
              </a:spcAft>
              <a:buClr>
                <a:srgbClr val="003366"/>
              </a:buClr>
              <a:buSzPct val="85000"/>
              <a:buFont typeface="ZapfDingbats" pitchFamily="82" charset="2"/>
              <a:buNone/>
              <a:tabLst/>
            </a:pPr>
            <a:endParaRPr kumimoji="0" lang="en-US" sz="26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84978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75BF8-4F06-511E-6E9F-ACF9BE29E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F59BBD0-2E05-65BA-2E2D-B4D1B644D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D628-5FC7-F241-98E6-85E941B3C4D0}" type="slidenum">
              <a:rPr lang="en-US" altLang="en-US"/>
              <a:pPr/>
              <a:t>55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C8ABE72E-9C17-4617-1BE2-69AB657E22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534400" cy="533400"/>
          </a:xfrm>
        </p:spPr>
        <p:txBody>
          <a:bodyPr/>
          <a:lstStyle/>
          <a:p>
            <a:r>
              <a:rPr lang="en-US" dirty="0"/>
              <a:t>Quantum computing – when is a bit not a bit?</a:t>
            </a:r>
            <a:endParaRPr lang="en-US" altLang="en-US" dirty="0"/>
          </a:p>
        </p:txBody>
      </p:sp>
      <p:sp>
        <p:nvSpPr>
          <p:cNvPr id="391178" name="Rectangle 10">
            <a:extLst>
              <a:ext uri="{FF2B5EF4-FFF2-40B4-BE49-F238E27FC236}">
                <a16:creationId xmlns:a16="http://schemas.microsoft.com/office/drawing/2014/main" id="{04360D49-7368-30DD-1F7F-879FCAF66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331" y="2643702"/>
            <a:ext cx="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CFB1D-4367-69D7-5F6A-B965041B2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39" y="975732"/>
            <a:ext cx="2387597" cy="14801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F356EBD-92A0-1667-52B0-51A4FC2B8FE3}"/>
              </a:ext>
            </a:extLst>
          </p:cNvPr>
          <p:cNvSpPr/>
          <p:nvPr/>
        </p:nvSpPr>
        <p:spPr bwMode="auto">
          <a:xfrm>
            <a:off x="6483837" y="2088764"/>
            <a:ext cx="1828800" cy="264318"/>
          </a:xfrm>
          <a:prstGeom prst="ellipse">
            <a:avLst/>
          </a:prstGeom>
          <a:noFill/>
          <a:ln w="222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10000"/>
              </a:spcAft>
              <a:buClr>
                <a:srgbClr val="003366"/>
              </a:buClr>
              <a:buSzPct val="85000"/>
              <a:buFont typeface="ZapfDingbats" pitchFamily="82" charset="2"/>
              <a:buNone/>
              <a:tabLst/>
            </a:pPr>
            <a:endParaRPr kumimoji="0" lang="en-US" sz="2600" b="0" i="0" u="none" strike="noStrike" cap="none" normalizeH="0" baseline="0">
              <a:ln>
                <a:noFill/>
              </a:ln>
              <a:solidFill>
                <a:srgbClr val="8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359C5C7-7C26-340A-19CD-BC40D26E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1" y="1828800"/>
            <a:ext cx="568561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52EA5-D816-7F67-3A9D-2E530E5C0E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431" r="22373"/>
          <a:stretch/>
        </p:blipFill>
        <p:spPr>
          <a:xfrm>
            <a:off x="6156859" y="2652435"/>
            <a:ext cx="2580580" cy="34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8366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F6070B2-2E93-6AC2-D5BE-188E576055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7C825-B23E-1249-8336-39723B34B7D2}" type="slidenum">
              <a:rPr lang="en-US" altLang="en-US"/>
              <a:pPr/>
              <a:t>56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71714" name="Rectangle 2">
            <a:extLst>
              <a:ext uri="{FF2B5EF4-FFF2-40B4-BE49-F238E27FC236}">
                <a16:creationId xmlns:a16="http://schemas.microsoft.com/office/drawing/2014/main" id="{ADEA9079-7BA8-E90B-E01A-C54F1C8AA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0"/>
            <a:ext cx="5257800" cy="838200"/>
          </a:xfrm>
        </p:spPr>
        <p:txBody>
          <a:bodyPr/>
          <a:lstStyle/>
          <a:p>
            <a:r>
              <a:rPr lang="en-US" altLang="en-US" sz="3600" i="1" dirty="0"/>
              <a:t>Questions &amp; Comments</a:t>
            </a:r>
            <a:endParaRPr lang="en-US" altLang="en-US" dirty="0"/>
          </a:p>
        </p:txBody>
      </p:sp>
      <p:sp>
        <p:nvSpPr>
          <p:cNvPr id="371743" name="Arc 31">
            <a:extLst>
              <a:ext uri="{FF2B5EF4-FFF2-40B4-BE49-F238E27FC236}">
                <a16:creationId xmlns:a16="http://schemas.microsoft.com/office/drawing/2014/main" id="{5A8D4EF2-E6BC-422C-FC98-CF545B912581}"/>
              </a:ext>
            </a:extLst>
          </p:cNvPr>
          <p:cNvSpPr>
            <a:spLocks/>
          </p:cNvSpPr>
          <p:nvPr/>
        </p:nvSpPr>
        <p:spPr bwMode="auto">
          <a:xfrm>
            <a:off x="381000" y="1676400"/>
            <a:ext cx="914400" cy="914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2A06514-1045-F0A3-AC9D-9D8BD187A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90BA-E8CE-9B4C-91AC-B3DE3E7DF568}" type="slidenum">
              <a:rPr lang="en-US" altLang="en-US"/>
              <a:pPr/>
              <a:t>6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65218" name="Rectangle 2">
            <a:extLst>
              <a:ext uri="{FF2B5EF4-FFF2-40B4-BE49-F238E27FC236}">
                <a16:creationId xmlns:a16="http://schemas.microsoft.com/office/drawing/2014/main" id="{F2CBD186-663B-3F47-0427-033C344661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Technology Forecasting Heuristics - 1</a:t>
            </a:r>
          </a:p>
        </p:txBody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id="{B08B4499-C76F-67B8-D07F-C7131F0E6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738" y="1858963"/>
            <a:ext cx="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265229" name="Rectangle 13">
            <a:extLst>
              <a:ext uri="{FF2B5EF4-FFF2-40B4-BE49-F238E27FC236}">
                <a16:creationId xmlns:a16="http://schemas.microsoft.com/office/drawing/2014/main" id="{641D4B20-4E22-AC2D-BD87-EBC1F8529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209800"/>
            <a:ext cx="6629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/>
              <a:t>Look downstream in the supply chain: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To see what &lt;HP&gt; might do tomorrow, watch what &lt;Intel&gt; does today.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D432A43-B102-90E5-168F-E548D6F68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B9114-8695-5546-92E2-F9BEFD16A98F}" type="slidenum">
              <a:rPr lang="en-US" altLang="en-US"/>
              <a:pPr/>
              <a:t>7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68290" name="Rectangle 2">
            <a:extLst>
              <a:ext uri="{FF2B5EF4-FFF2-40B4-BE49-F238E27FC236}">
                <a16:creationId xmlns:a16="http://schemas.microsoft.com/office/drawing/2014/main" id="{8F3E1038-55E7-7524-BE12-FC948C0480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Technology Forecasting Heuristics - 2</a:t>
            </a:r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57F5DA32-C44E-5663-5BF0-823A7C764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738" y="1858963"/>
            <a:ext cx="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sp>
        <p:nvSpPr>
          <p:cNvPr id="268292" name="Rectangle 4">
            <a:extLst>
              <a:ext uri="{FF2B5EF4-FFF2-40B4-BE49-F238E27FC236}">
                <a16:creationId xmlns:a16="http://schemas.microsoft.com/office/drawing/2014/main" id="{B29ECFC4-4331-F6C9-B973-31A6D4CD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86000"/>
            <a:ext cx="8001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 i="1"/>
              <a:t>If no disruptive change in materials or physics,</a:t>
            </a:r>
            <a:br>
              <a:rPr lang="en-US" altLang="en-US"/>
            </a:br>
            <a:r>
              <a:rPr lang="en-US" altLang="en-US"/>
              <a:t>Look to a previous generation: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To know what &lt;Intel&gt; might do tomorrow, know what &lt;IBM&gt; did 20 years ago.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2623505-E409-C3F4-20F0-74A05D4CC5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49CD-EFF2-9248-AC73-6382F8F0188D}" type="slidenum">
              <a:rPr lang="en-US" altLang="en-US"/>
              <a:pPr/>
              <a:t>8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539EC0CE-2936-F783-1F04-DBF232CC2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Wheel of Reincarnation</a:t>
            </a:r>
          </a:p>
        </p:txBody>
      </p:sp>
      <p:graphicFrame>
        <p:nvGraphicFramePr>
          <p:cNvPr id="254077" name="Group 125">
            <a:extLst>
              <a:ext uri="{FF2B5EF4-FFF2-40B4-BE49-F238E27FC236}">
                <a16:creationId xmlns:a16="http://schemas.microsoft.com/office/drawing/2014/main" id="{C995DB7E-6B0B-1F17-66CD-D529C73F54AD}"/>
              </a:ext>
            </a:extLst>
          </p:cNvPr>
          <p:cNvGraphicFramePr>
            <a:graphicFrameLocks noGrp="1"/>
          </p:cNvGraphicFramePr>
          <p:nvPr/>
        </p:nvGraphicFramePr>
        <p:xfrm>
          <a:off x="889000" y="1547813"/>
          <a:ext cx="7467600" cy="4027489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2859910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52677246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426267662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863631015"/>
                    </a:ext>
                  </a:extLst>
                </a:gridCol>
              </a:tblGrid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Applications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11617"/>
                  </a:ext>
                </a:extLst>
              </a:tr>
              <a:tr h="579438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Middleware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84370"/>
                  </a:ext>
                </a:extLst>
              </a:tr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Operating Systems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577429"/>
                  </a:ext>
                </a:extLst>
              </a:tr>
              <a:tr h="581025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Computers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99748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Processors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Memories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Display Components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Interconnects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9814"/>
                  </a:ext>
                </a:extLst>
              </a:tr>
              <a:tr h="579438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Materials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980032"/>
                  </a:ext>
                </a:extLst>
              </a:tr>
              <a:tr h="544513">
                <a:tc gridSpan="4">
                  <a:txBody>
                    <a:bodyPr/>
                    <a:lstStyle>
                      <a:lvl1pPr>
                        <a:spcBef>
                          <a:spcPct val="80000"/>
                        </a:spcBef>
                        <a:spcAft>
                          <a:spcPct val="0"/>
                        </a:spcAft>
                        <a:buFont typeface="Wingdings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spcAft>
                          <a:spcPct val="0"/>
                        </a:spcAft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66"/>
                        </a:buClr>
                        <a:defRPr sz="1400">
                          <a:solidFill>
                            <a:schemeClr val="bg1"/>
                          </a:solidFill>
                          <a:latin typeface="Swis721 BlkCn BT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Physics</a:t>
                      </a:r>
                    </a:p>
                  </a:txBody>
                  <a:tcPr marL="0" marR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55262"/>
                  </a:ext>
                </a:extLst>
              </a:tr>
            </a:tbl>
          </a:graphicData>
        </a:graphic>
      </p:graphicFrame>
      <p:sp>
        <p:nvSpPr>
          <p:cNvPr id="254000" name="Line 48">
            <a:extLst>
              <a:ext uri="{FF2B5EF4-FFF2-40B4-BE49-F238E27FC236}">
                <a16:creationId xmlns:a16="http://schemas.microsoft.com/office/drawing/2014/main" id="{668D7FC2-7731-F6C6-32E5-82895555B2B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62600" y="1371600"/>
            <a:ext cx="0" cy="835025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5" name="Line 23">
            <a:extLst>
              <a:ext uri="{FF2B5EF4-FFF2-40B4-BE49-F238E27FC236}">
                <a16:creationId xmlns:a16="http://schemas.microsoft.com/office/drawing/2014/main" id="{42A953E3-665E-74CB-902A-8F659CA7413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800" y="3860800"/>
            <a:ext cx="0" cy="1901825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3" name="Line 21">
            <a:extLst>
              <a:ext uri="{FF2B5EF4-FFF2-40B4-BE49-F238E27FC236}">
                <a16:creationId xmlns:a16="http://schemas.microsoft.com/office/drawing/2014/main" id="{FF04215C-2FBB-7033-44BF-AE96EB5191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6263" y="2378075"/>
            <a:ext cx="134937" cy="136525"/>
          </a:xfrm>
          <a:prstGeom prst="line">
            <a:avLst/>
          </a:prstGeom>
          <a:noFill/>
          <a:ln w="38100">
            <a:solidFill>
              <a:srgbClr val="008000">
                <a:alpha val="75000"/>
              </a:srgb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  <p:sp>
        <p:nvSpPr>
          <p:cNvPr id="253972" name="Oval 20">
            <a:extLst>
              <a:ext uri="{FF2B5EF4-FFF2-40B4-BE49-F238E27FC236}">
                <a16:creationId xmlns:a16="http://schemas.microsoft.com/office/drawing/2014/main" id="{C3643C11-260C-6837-E088-71A451F12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828800"/>
            <a:ext cx="2514600" cy="2438400"/>
          </a:xfrm>
          <a:prstGeom prst="ellipse">
            <a:avLst/>
          </a:prstGeom>
          <a:noFill/>
          <a:ln w="38100">
            <a:solidFill>
              <a:schemeClr val="accent1">
                <a:lumMod val="40000"/>
                <a:lumOff val="60000"/>
                <a:alpha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4672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E0B9541-A11D-3876-D65F-137E8434F9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EE381-2040-5F40-A5E8-28983A70B169}" type="slidenum">
              <a:rPr lang="en-US" altLang="en-US"/>
              <a:pPr/>
              <a:t>9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262147" name="Rectangle 3">
            <a:extLst>
              <a:ext uri="{FF2B5EF4-FFF2-40B4-BE49-F238E27FC236}">
                <a16:creationId xmlns:a16="http://schemas.microsoft.com/office/drawing/2014/main" id="{C8FD8AF2-E1B4-0A02-0CB7-692F5782D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Wheel of Reincarnation</a:t>
            </a:r>
          </a:p>
        </p:txBody>
      </p:sp>
      <p:sp>
        <p:nvSpPr>
          <p:cNvPr id="262157" name="Rectangle 13">
            <a:extLst>
              <a:ext uri="{FF2B5EF4-FFF2-40B4-BE49-F238E27FC236}">
                <a16:creationId xmlns:a16="http://schemas.microsoft.com/office/drawing/2014/main" id="{5A3052AD-5563-AC48-2BC9-3CCCC1099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738" y="1858963"/>
            <a:ext cx="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/>
          <a:p>
            <a:endParaRPr lang="en-US" altLang="en-US"/>
          </a:p>
        </p:txBody>
      </p:sp>
      <p:pic>
        <p:nvPicPr>
          <p:cNvPr id="262160" name="Picture 16">
            <a:extLst>
              <a:ext uri="{FF2B5EF4-FFF2-40B4-BE49-F238E27FC236}">
                <a16:creationId xmlns:a16="http://schemas.microsoft.com/office/drawing/2014/main" id="{D0577FFE-9CC9-AE95-FDC1-2EFC20C6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0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05000"/>
            <a:ext cx="2319338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62" name="Picture 18">
            <a:extLst>
              <a:ext uri="{FF2B5EF4-FFF2-40B4-BE49-F238E27FC236}">
                <a16:creationId xmlns:a16="http://schemas.microsoft.com/office/drawing/2014/main" id="{4CFABBEC-4DF3-070B-A725-6234B3ED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2401888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2161" name="Group 17">
            <a:extLst>
              <a:ext uri="{FF2B5EF4-FFF2-40B4-BE49-F238E27FC236}">
                <a16:creationId xmlns:a16="http://schemas.microsoft.com/office/drawing/2014/main" id="{16BA27FD-4CDF-8872-0873-6603BAF8F2FD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828800"/>
            <a:ext cx="2514600" cy="2438400"/>
            <a:chOff x="1440" y="1152"/>
            <a:chExt cx="1584" cy="1536"/>
          </a:xfrm>
        </p:grpSpPr>
        <p:sp>
          <p:nvSpPr>
            <p:cNvPr id="262146" name="Oval 2">
              <a:extLst>
                <a:ext uri="{FF2B5EF4-FFF2-40B4-BE49-F238E27FC236}">
                  <a16:creationId xmlns:a16="http://schemas.microsoft.com/office/drawing/2014/main" id="{97C1B736-CF2F-E846-B139-7AFADBD9C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1152"/>
              <a:ext cx="1584" cy="1536"/>
            </a:xfrm>
            <a:prstGeom prst="ellipse">
              <a:avLst/>
            </a:prstGeom>
            <a:noFill/>
            <a:ln w="38100">
              <a:solidFill>
                <a:schemeClr val="accent1">
                  <a:lumMod val="40000"/>
                  <a:lumOff val="60000"/>
                  <a:alpha val="75000"/>
                </a:schemeClr>
              </a:solidFill>
              <a:round/>
              <a:headEnd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endParaRPr lang="en-US"/>
            </a:p>
          </p:txBody>
        </p:sp>
        <p:sp>
          <p:nvSpPr>
            <p:cNvPr id="262158" name="Line 14">
              <a:extLst>
                <a:ext uri="{FF2B5EF4-FFF2-40B4-BE49-F238E27FC236}">
                  <a16:creationId xmlns:a16="http://schemas.microsoft.com/office/drawing/2014/main" id="{F2F6736F-40CE-F0D7-7D80-169BE51980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4" y="1536"/>
              <a:ext cx="59" cy="100"/>
            </a:xfrm>
            <a:prstGeom prst="line">
              <a:avLst/>
            </a:prstGeom>
            <a:noFill/>
            <a:ln w="38100">
              <a:solidFill>
                <a:schemeClr val="accent1">
                  <a:lumMod val="40000"/>
                  <a:lumOff val="60000"/>
                  <a:alpha val="75000"/>
                </a:schemeClr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endParaRPr lang="en-US"/>
            </a:p>
          </p:txBody>
        </p:sp>
      </p:grpSp>
      <p:sp>
        <p:nvSpPr>
          <p:cNvPr id="262169" name="Rectangle 25">
            <a:extLst>
              <a:ext uri="{FF2B5EF4-FFF2-40B4-BE49-F238E27FC236}">
                <a16:creationId xmlns:a16="http://schemas.microsoft.com/office/drawing/2014/main" id="{5BEFD8AE-D757-6843-A001-97FBDBE66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4521200"/>
            <a:ext cx="187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/>
              <a:t>1960-1980</a:t>
            </a:r>
          </a:p>
        </p:txBody>
      </p:sp>
      <p:sp>
        <p:nvSpPr>
          <p:cNvPr id="262171" name="Rectangle 27">
            <a:extLst>
              <a:ext uri="{FF2B5EF4-FFF2-40B4-BE49-F238E27FC236}">
                <a16:creationId xmlns:a16="http://schemas.microsoft.com/office/drawing/2014/main" id="{F1212CF4-04F4-539E-FD99-8FF4B1E6E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0" y="4521200"/>
            <a:ext cx="18415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/>
              <a:t>1980-2000</a:t>
            </a:r>
          </a:p>
        </p:txBody>
      </p:sp>
      <p:sp>
        <p:nvSpPr>
          <p:cNvPr id="262172" name="Rectangle 28">
            <a:extLst>
              <a:ext uri="{FF2B5EF4-FFF2-40B4-BE49-F238E27FC236}">
                <a16:creationId xmlns:a16="http://schemas.microsoft.com/office/drawing/2014/main" id="{63B4C805-AF39-2B90-B76C-4DA312C3D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4475" y="4521200"/>
            <a:ext cx="208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/>
              <a:t>2000 - 2020</a:t>
            </a:r>
          </a:p>
        </p:txBody>
      </p:sp>
      <p:sp>
        <p:nvSpPr>
          <p:cNvPr id="262173" name="Rectangle 29">
            <a:extLst>
              <a:ext uri="{FF2B5EF4-FFF2-40B4-BE49-F238E27FC236}">
                <a16:creationId xmlns:a16="http://schemas.microsoft.com/office/drawing/2014/main" id="{4313EFFE-57DE-F7FA-E27C-C2EE11E06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5524500"/>
            <a:ext cx="396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en-US" i="1"/>
              <a:t>Is there a pattern here?</a:t>
            </a:r>
          </a:p>
        </p:txBody>
      </p:sp>
      <p:pic>
        <p:nvPicPr>
          <p:cNvPr id="262174" name="Picture 30">
            <a:extLst>
              <a:ext uri="{FF2B5EF4-FFF2-40B4-BE49-F238E27FC236}">
                <a16:creationId xmlns:a16="http://schemas.microsoft.com/office/drawing/2014/main" id="{BFAEE614-C0FB-7DCE-6A6E-E349AED6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905000"/>
            <a:ext cx="17494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2165" name="Group 21">
            <a:extLst>
              <a:ext uri="{FF2B5EF4-FFF2-40B4-BE49-F238E27FC236}">
                <a16:creationId xmlns:a16="http://schemas.microsoft.com/office/drawing/2014/main" id="{73BF8C68-E5A7-53DE-E7D8-0C9F107E0A04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1828800"/>
            <a:ext cx="2514600" cy="2438400"/>
            <a:chOff x="1440" y="1152"/>
            <a:chExt cx="1584" cy="1536"/>
          </a:xfrm>
        </p:grpSpPr>
        <p:sp>
          <p:nvSpPr>
            <p:cNvPr id="262166" name="Oval 22">
              <a:extLst>
                <a:ext uri="{FF2B5EF4-FFF2-40B4-BE49-F238E27FC236}">
                  <a16:creationId xmlns:a16="http://schemas.microsoft.com/office/drawing/2014/main" id="{1F8185B0-52D8-369C-2602-130B53BFF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1152"/>
              <a:ext cx="1584" cy="1536"/>
            </a:xfrm>
            <a:prstGeom prst="ellipse">
              <a:avLst/>
            </a:prstGeom>
            <a:noFill/>
            <a:ln w="38100">
              <a:solidFill>
                <a:schemeClr val="accent1">
                  <a:lumMod val="40000"/>
                  <a:lumOff val="60000"/>
                  <a:alpha val="75000"/>
                </a:schemeClr>
              </a:solidFill>
              <a:round/>
              <a:headEnd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endParaRPr lang="en-US"/>
            </a:p>
          </p:txBody>
        </p:sp>
        <p:sp>
          <p:nvSpPr>
            <p:cNvPr id="262167" name="Line 23">
              <a:extLst>
                <a:ext uri="{FF2B5EF4-FFF2-40B4-BE49-F238E27FC236}">
                  <a16:creationId xmlns:a16="http://schemas.microsoft.com/office/drawing/2014/main" id="{94EE22DF-F7D2-A1FF-69B3-4E8CB4BA6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4" y="1536"/>
              <a:ext cx="59" cy="100"/>
            </a:xfrm>
            <a:prstGeom prst="line">
              <a:avLst/>
            </a:prstGeom>
            <a:noFill/>
            <a:ln w="38100">
              <a:solidFill>
                <a:schemeClr val="accent1">
                  <a:lumMod val="40000"/>
                  <a:lumOff val="60000"/>
                  <a:alpha val="75000"/>
                </a:schemeClr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504005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ummit2006_template (2)">
  <a:themeElements>
    <a:clrScheme name="summit2006_template (2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ummit2006_template (2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10000"/>
          </a:spcAft>
          <a:buClr>
            <a:srgbClr val="003366"/>
          </a:buClr>
          <a:buSzPct val="85000"/>
          <a:buFont typeface="ZapfDingbats" pitchFamily="82" charset="2"/>
          <a:buNone/>
          <a:tabLst/>
          <a:defRPr kumimoji="0" lang="en-US" altLang="en-US" sz="2600" b="0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10000"/>
          </a:spcAft>
          <a:buClr>
            <a:srgbClr val="003366"/>
          </a:buClr>
          <a:buSzPct val="85000"/>
          <a:buFont typeface="ZapfDingbats" pitchFamily="82" charset="2"/>
          <a:buNone/>
          <a:tabLst/>
          <a:defRPr kumimoji="0" lang="en-US" altLang="en-US" sz="2600" b="0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summit2006_template (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mit2006_template (2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mmit2006_template (2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mit2006_template (2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mit2006_template (2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mit2006_template (2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mit2006_template (2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8006</TotalTime>
  <Words>2074</Words>
  <Application>Microsoft Macintosh PowerPoint</Application>
  <PresentationFormat>On-screen Show (4:3)</PresentationFormat>
  <Paragraphs>556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Times New Roman</vt:lpstr>
      <vt:lpstr>Arial</vt:lpstr>
      <vt:lpstr>Wingdings</vt:lpstr>
      <vt:lpstr>Swis721 BlkCn BT</vt:lpstr>
      <vt:lpstr>ZapfDingbats</vt:lpstr>
      <vt:lpstr>Symbol</vt:lpstr>
      <vt:lpstr>summit2006_template (2)</vt:lpstr>
      <vt:lpstr>Computing Hardware – Past, Present, Future To See Far, Dive Deep</vt:lpstr>
      <vt:lpstr>The IT Uber-stack</vt:lpstr>
      <vt:lpstr>Change Vectors</vt:lpstr>
      <vt:lpstr>Top-down example</vt:lpstr>
      <vt:lpstr>Bottom-up example</vt:lpstr>
      <vt:lpstr>Technology Forecasting Heuristics - 1</vt:lpstr>
      <vt:lpstr>Technology Forecasting Heuristics - 2</vt:lpstr>
      <vt:lpstr>The Wheel of Reincarnation</vt:lpstr>
      <vt:lpstr>The Wheel of Reincarnation</vt:lpstr>
      <vt:lpstr>Technology Forecasting Heuristics - 3</vt:lpstr>
      <vt:lpstr>Technology Forecasting Heuristics - 4</vt:lpstr>
      <vt:lpstr>Pre-history (bespoke computers)</vt:lpstr>
      <vt:lpstr>Mainframe Computing</vt:lpstr>
      <vt:lpstr>Mainframe Computing</vt:lpstr>
      <vt:lpstr>What were mainframe computers used for?</vt:lpstr>
      <vt:lpstr>What were mainframe computers used for?</vt:lpstr>
      <vt:lpstr>Change Vectors</vt:lpstr>
      <vt:lpstr>Transistors – what a concept!</vt:lpstr>
      <vt:lpstr>Mainframe Computing – an Incompatible Mess</vt:lpstr>
      <vt:lpstr>IBM – and the Seven Dwarfs:  1950 - 1972</vt:lpstr>
      <vt:lpstr>Mainframe Components – 1st to 3rd Generation</vt:lpstr>
      <vt:lpstr>Mainframe Computing – 1964 - 1970: IBM 360 </vt:lpstr>
      <vt:lpstr>Mainframe Computing – 1964 - 1970: IBM 360 </vt:lpstr>
      <vt:lpstr>Mainframe Computing – 1964 - 1970: IBM 360 </vt:lpstr>
      <vt:lpstr>Supercomputing – the need for speed</vt:lpstr>
      <vt:lpstr>Change Vectors</vt:lpstr>
      <vt:lpstr>Supercomputing – more power!</vt:lpstr>
      <vt:lpstr>Supercomputing – more power through SIMD</vt:lpstr>
      <vt:lpstr>IBM – and the BUNCH:  1972 - 1986</vt:lpstr>
      <vt:lpstr>Change Vectors</vt:lpstr>
      <vt:lpstr>Minicomputers – let’s get small</vt:lpstr>
      <vt:lpstr>The Wheel of Reincarnation</vt:lpstr>
      <vt:lpstr>Minicomputing – an Incompatible Mess</vt:lpstr>
      <vt:lpstr>Minicomputers were/weren’t great</vt:lpstr>
      <vt:lpstr>The Wheel of Reincarnation</vt:lpstr>
      <vt:lpstr>Microprocessors – let’s get even smaller</vt:lpstr>
      <vt:lpstr>PowerPoint Presentation</vt:lpstr>
      <vt:lpstr>Microcomputing – an incompatible mess</vt:lpstr>
      <vt:lpstr>Microcomputing – an incompatible mess</vt:lpstr>
      <vt:lpstr>Microcomputing – an incompatible mess, 1977</vt:lpstr>
      <vt:lpstr>Microcomputing – the giant awakens, 1981</vt:lpstr>
      <vt:lpstr>Microcomputing – the clone wars</vt:lpstr>
      <vt:lpstr>Microcomputing – the clone wars</vt:lpstr>
      <vt:lpstr>Microcomputing – mission accomplished</vt:lpstr>
      <vt:lpstr>Microcomputing – Apple tries something different</vt:lpstr>
      <vt:lpstr>…but not really </vt:lpstr>
      <vt:lpstr>‘Beleaguered’ Apple - 1997</vt:lpstr>
      <vt:lpstr>Apple - renaissance</vt:lpstr>
      <vt:lpstr>Current status:  mainframes</vt:lpstr>
      <vt:lpstr>Current status:  minicomputers</vt:lpstr>
      <vt:lpstr>Current status : supercomputing              – more power through clustering</vt:lpstr>
      <vt:lpstr>Current status:  micro (personal) computers</vt:lpstr>
      <vt:lpstr>What’s next?</vt:lpstr>
      <vt:lpstr>Molecular computing</vt:lpstr>
      <vt:lpstr>Quantum computing – when is a bit not a bit?</vt:lpstr>
      <vt:lpstr>Questions &amp; Comments</vt:lpstr>
    </vt:vector>
  </TitlesOfParts>
  <Company>kldfak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Subtitle</dc:title>
  <dc:creator>amullaney</dc:creator>
  <cp:lastModifiedBy>Lou Mazzucchelli</cp:lastModifiedBy>
  <cp:revision>100</cp:revision>
  <cp:lastPrinted>2008-02-19T15:14:18Z</cp:lastPrinted>
  <dcterms:created xsi:type="dcterms:W3CDTF">2006-03-07T20:25:12Z</dcterms:created>
  <dcterms:modified xsi:type="dcterms:W3CDTF">2024-10-27T15:59:10Z</dcterms:modified>
</cp:coreProperties>
</file>